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1"/>
  </p:notesMasterIdLst>
  <p:sldIdLst>
    <p:sldId id="256" r:id="rId2"/>
    <p:sldId id="282" r:id="rId3"/>
    <p:sldId id="1216" r:id="rId4"/>
    <p:sldId id="1217" r:id="rId5"/>
    <p:sldId id="1192" r:id="rId6"/>
    <p:sldId id="1200" r:id="rId7"/>
    <p:sldId id="1199" r:id="rId8"/>
    <p:sldId id="1201" r:id="rId9"/>
    <p:sldId id="1218" r:id="rId10"/>
    <p:sldId id="1202" r:id="rId11"/>
    <p:sldId id="1204" r:id="rId12"/>
    <p:sldId id="1237" r:id="rId13"/>
    <p:sldId id="1205" r:id="rId14"/>
    <p:sldId id="1208" r:id="rId15"/>
    <p:sldId id="1209" r:id="rId16"/>
    <p:sldId id="1210" r:id="rId17"/>
    <p:sldId id="1206" r:id="rId18"/>
    <p:sldId id="1212" r:id="rId19"/>
    <p:sldId id="1213" r:id="rId20"/>
    <p:sldId id="1214" r:id="rId21"/>
    <p:sldId id="1215" r:id="rId22"/>
    <p:sldId id="1219" r:id="rId23"/>
    <p:sldId id="1222" r:id="rId24"/>
    <p:sldId id="1223" r:id="rId25"/>
    <p:sldId id="1224" r:id="rId26"/>
    <p:sldId id="1238" r:id="rId27"/>
    <p:sldId id="1225" r:id="rId28"/>
    <p:sldId id="1226" r:id="rId29"/>
    <p:sldId id="1228" r:id="rId30"/>
    <p:sldId id="1229" r:id="rId31"/>
    <p:sldId id="1230" r:id="rId32"/>
    <p:sldId id="1231" r:id="rId33"/>
    <p:sldId id="1232" r:id="rId34"/>
    <p:sldId id="1233" r:id="rId35"/>
    <p:sldId id="1236" r:id="rId36"/>
    <p:sldId id="1239" r:id="rId37"/>
    <p:sldId id="1240" r:id="rId38"/>
    <p:sldId id="1241" r:id="rId39"/>
    <p:sldId id="1242" r:id="rId40"/>
    <p:sldId id="1243" r:id="rId41"/>
    <p:sldId id="1244" r:id="rId42"/>
    <p:sldId id="1245" r:id="rId43"/>
    <p:sldId id="1246" r:id="rId44"/>
    <p:sldId id="1247" r:id="rId45"/>
    <p:sldId id="602" r:id="rId46"/>
    <p:sldId id="1235" r:id="rId47"/>
    <p:sldId id="274" r:id="rId48"/>
    <p:sldId id="275" r:id="rId49"/>
    <p:sldId id="276"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216"/>
            <p14:sldId id="1217"/>
            <p14:sldId id="1192"/>
            <p14:sldId id="1200"/>
            <p14:sldId id="1199"/>
            <p14:sldId id="1201"/>
            <p14:sldId id="1218"/>
            <p14:sldId id="1202"/>
            <p14:sldId id="1204"/>
            <p14:sldId id="1237"/>
            <p14:sldId id="1205"/>
            <p14:sldId id="1208"/>
            <p14:sldId id="1209"/>
            <p14:sldId id="1210"/>
            <p14:sldId id="1206"/>
            <p14:sldId id="1212"/>
            <p14:sldId id="1213"/>
            <p14:sldId id="1214"/>
            <p14:sldId id="1215"/>
            <p14:sldId id="1219"/>
            <p14:sldId id="1222"/>
            <p14:sldId id="1223"/>
            <p14:sldId id="1224"/>
            <p14:sldId id="1238"/>
            <p14:sldId id="1225"/>
            <p14:sldId id="1226"/>
            <p14:sldId id="1228"/>
            <p14:sldId id="1229"/>
            <p14:sldId id="1230"/>
            <p14:sldId id="1231"/>
            <p14:sldId id="1232"/>
            <p14:sldId id="1233"/>
            <p14:sldId id="1236"/>
            <p14:sldId id="1239"/>
            <p14:sldId id="1240"/>
            <p14:sldId id="1241"/>
            <p14:sldId id="1242"/>
            <p14:sldId id="1243"/>
            <p14:sldId id="1244"/>
            <p14:sldId id="1245"/>
            <p14:sldId id="1246"/>
            <p14:sldId id="1247"/>
            <p14:sldId id="602"/>
            <p14:sldId id="1235"/>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29" autoAdjust="0"/>
    <p:restoredTop sz="96447" autoAdjust="0"/>
  </p:normalViewPr>
  <p:slideViewPr>
    <p:cSldViewPr snapToGrid="0">
      <p:cViewPr varScale="1">
        <p:scale>
          <a:sx n="114" d="100"/>
          <a:sy n="114" d="100"/>
        </p:scale>
        <p:origin x="636" y="10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2021-06-14</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Polynomial and exponential growth</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Polynomial and exponential growth</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Polynomial and exponential growth</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Polynomial and exponential growth</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Polynomial and exponential growth</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Polynomial and exponential growth</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Polynomial and exponential growth</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Polynomial and exponential growth</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Polynomial and exponential growth</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Polynomial and exponential growth</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Polynomial and exponential growth</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8.wmf"/><Relationship Id="rId13" Type="http://schemas.openxmlformats.org/officeDocument/2006/relationships/oleObject" Target="../embeddings/oleObject12.bin"/><Relationship Id="rId3" Type="http://schemas.openxmlformats.org/officeDocument/2006/relationships/audio" Target="../media/media10.m4a"/><Relationship Id="rId7" Type="http://schemas.openxmlformats.org/officeDocument/2006/relationships/oleObject" Target="../embeddings/oleObject9.bin"/><Relationship Id="rId12" Type="http://schemas.openxmlformats.org/officeDocument/2006/relationships/image" Target="../media/image20.wmf"/><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17.wmf"/><Relationship Id="rId11" Type="http://schemas.openxmlformats.org/officeDocument/2006/relationships/oleObject" Target="../embeddings/oleObject11.bin"/><Relationship Id="rId5" Type="http://schemas.openxmlformats.org/officeDocument/2006/relationships/oleObject" Target="../embeddings/oleObject8.bin"/><Relationship Id="rId15" Type="http://schemas.openxmlformats.org/officeDocument/2006/relationships/image" Target="../media/image8.png"/><Relationship Id="rId10" Type="http://schemas.openxmlformats.org/officeDocument/2006/relationships/image" Target="../media/image19.wmf"/><Relationship Id="rId4" Type="http://schemas.openxmlformats.org/officeDocument/2006/relationships/slideLayout" Target="../slideLayouts/slideLayout2.xml"/><Relationship Id="rId9" Type="http://schemas.openxmlformats.org/officeDocument/2006/relationships/oleObject" Target="../embeddings/oleObject10.bin"/><Relationship Id="rId14" Type="http://schemas.openxmlformats.org/officeDocument/2006/relationships/image" Target="../media/image21.wmf"/></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1.m4a"/><Relationship Id="rId7" Type="http://schemas.openxmlformats.org/officeDocument/2006/relationships/image" Target="../media/image23.wmf"/><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oleObject" Target="../embeddings/oleObject13.bin"/><Relationship Id="rId5" Type="http://schemas.openxmlformats.org/officeDocument/2006/relationships/image" Target="../media/image22.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image" Target="../media/image24.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audio" Target="../media/media14.m4a"/><Relationship Id="rId7" Type="http://schemas.openxmlformats.org/officeDocument/2006/relationships/oleObject" Target="../embeddings/oleObject15.bin"/><Relationship Id="rId2" Type="http://schemas.microsoft.com/office/2007/relationships/media" Target="../media/media14.m4a"/><Relationship Id="rId1" Type="http://schemas.openxmlformats.org/officeDocument/2006/relationships/tags" Target="../tags/tag12.xml"/><Relationship Id="rId6" Type="http://schemas.openxmlformats.org/officeDocument/2006/relationships/image" Target="../media/image25.wmf"/><Relationship Id="rId5" Type="http://schemas.openxmlformats.org/officeDocument/2006/relationships/oleObject" Target="../embeddings/oleObject14.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8.png"/><Relationship Id="rId2" Type="http://schemas.microsoft.com/office/2007/relationships/media" Target="../media/media15.m4a"/><Relationship Id="rId1" Type="http://schemas.openxmlformats.org/officeDocument/2006/relationships/tags" Target="../tags/tag13.xml"/><Relationship Id="rId6" Type="http://schemas.openxmlformats.org/officeDocument/2006/relationships/image" Target="../media/image27.wmf"/><Relationship Id="rId5" Type="http://schemas.openxmlformats.org/officeDocument/2006/relationships/oleObject" Target="../embeddings/oleObject16.bin"/><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9.wmf"/><Relationship Id="rId13" Type="http://schemas.openxmlformats.org/officeDocument/2006/relationships/oleObject" Target="../embeddings/oleObject21.bin"/><Relationship Id="rId3" Type="http://schemas.openxmlformats.org/officeDocument/2006/relationships/audio" Target="../media/media19.m4a"/><Relationship Id="rId7" Type="http://schemas.openxmlformats.org/officeDocument/2006/relationships/oleObject" Target="../embeddings/oleObject18.bin"/><Relationship Id="rId12" Type="http://schemas.openxmlformats.org/officeDocument/2006/relationships/image" Target="../media/image31.wmf"/><Relationship Id="rId2" Type="http://schemas.microsoft.com/office/2007/relationships/media" Target="../media/media19.m4a"/><Relationship Id="rId1" Type="http://schemas.openxmlformats.org/officeDocument/2006/relationships/tags" Target="../tags/tag16.xml"/><Relationship Id="rId6" Type="http://schemas.openxmlformats.org/officeDocument/2006/relationships/image" Target="../media/image28.wmf"/><Relationship Id="rId11" Type="http://schemas.openxmlformats.org/officeDocument/2006/relationships/oleObject" Target="../embeddings/oleObject20.bin"/><Relationship Id="rId5" Type="http://schemas.openxmlformats.org/officeDocument/2006/relationships/oleObject" Target="../embeddings/oleObject17.bin"/><Relationship Id="rId15" Type="http://schemas.openxmlformats.org/officeDocument/2006/relationships/image" Target="../media/image8.png"/><Relationship Id="rId10" Type="http://schemas.openxmlformats.org/officeDocument/2006/relationships/image" Target="../media/image30.wmf"/><Relationship Id="rId4" Type="http://schemas.openxmlformats.org/officeDocument/2006/relationships/slideLayout" Target="../slideLayouts/slideLayout2.xml"/><Relationship Id="rId9" Type="http://schemas.openxmlformats.org/officeDocument/2006/relationships/oleObject" Target="../embeddings/oleObject19.bin"/><Relationship Id="rId14" Type="http://schemas.openxmlformats.org/officeDocument/2006/relationships/image" Target="../media/image32.w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7.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8.png"/><Relationship Id="rId2" Type="http://schemas.microsoft.com/office/2007/relationships/media" Target="../media/media21.m4a"/><Relationship Id="rId1" Type="http://schemas.openxmlformats.org/officeDocument/2006/relationships/tags" Target="../tags/tag18.xml"/><Relationship Id="rId6" Type="http://schemas.openxmlformats.org/officeDocument/2006/relationships/image" Target="../media/image33.wmf"/><Relationship Id="rId5" Type="http://schemas.openxmlformats.org/officeDocument/2006/relationships/oleObject" Target="../embeddings/oleObject22.bin"/><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audio" Target="../media/media22.m4a"/><Relationship Id="rId7" Type="http://schemas.openxmlformats.org/officeDocument/2006/relationships/oleObject" Target="../embeddings/oleObject24.bin"/><Relationship Id="rId2" Type="http://schemas.microsoft.com/office/2007/relationships/media" Target="../media/media22.m4a"/><Relationship Id="rId1" Type="http://schemas.openxmlformats.org/officeDocument/2006/relationships/tags" Target="../tags/tag19.xml"/><Relationship Id="rId6" Type="http://schemas.openxmlformats.org/officeDocument/2006/relationships/image" Target="../media/image34.wmf"/><Relationship Id="rId11" Type="http://schemas.openxmlformats.org/officeDocument/2006/relationships/image" Target="../media/image8.png"/><Relationship Id="rId5" Type="http://schemas.openxmlformats.org/officeDocument/2006/relationships/oleObject" Target="../embeddings/oleObject23.bin"/><Relationship Id="rId10" Type="http://schemas.openxmlformats.org/officeDocument/2006/relationships/image" Target="../media/image36.wmf"/><Relationship Id="rId4" Type="http://schemas.openxmlformats.org/officeDocument/2006/relationships/slideLayout" Target="../slideLayouts/slideLayout2.xml"/><Relationship Id="rId9" Type="http://schemas.openxmlformats.org/officeDocument/2006/relationships/oleObject" Target="../embeddings/oleObject25.bin"/></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2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8.wmf"/><Relationship Id="rId13" Type="http://schemas.openxmlformats.org/officeDocument/2006/relationships/oleObject" Target="../embeddings/oleObject30.bin"/><Relationship Id="rId3" Type="http://schemas.openxmlformats.org/officeDocument/2006/relationships/audio" Target="../media/media24.m4a"/><Relationship Id="rId7" Type="http://schemas.openxmlformats.org/officeDocument/2006/relationships/oleObject" Target="../embeddings/oleObject27.bin"/><Relationship Id="rId12" Type="http://schemas.openxmlformats.org/officeDocument/2006/relationships/image" Target="../media/image40.wmf"/><Relationship Id="rId2" Type="http://schemas.microsoft.com/office/2007/relationships/media" Target="../media/media24.m4a"/><Relationship Id="rId1" Type="http://schemas.openxmlformats.org/officeDocument/2006/relationships/tags" Target="../tags/tag21.xml"/><Relationship Id="rId6" Type="http://schemas.openxmlformats.org/officeDocument/2006/relationships/image" Target="../media/image37.wmf"/><Relationship Id="rId11" Type="http://schemas.openxmlformats.org/officeDocument/2006/relationships/oleObject" Target="../embeddings/oleObject29.bin"/><Relationship Id="rId5" Type="http://schemas.openxmlformats.org/officeDocument/2006/relationships/oleObject" Target="../embeddings/oleObject26.bin"/><Relationship Id="rId15" Type="http://schemas.openxmlformats.org/officeDocument/2006/relationships/image" Target="../media/image8.png"/><Relationship Id="rId10" Type="http://schemas.openxmlformats.org/officeDocument/2006/relationships/image" Target="../media/image39.wmf"/><Relationship Id="rId4" Type="http://schemas.openxmlformats.org/officeDocument/2006/relationships/slideLayout" Target="../slideLayouts/slideLayout2.xml"/><Relationship Id="rId9" Type="http://schemas.openxmlformats.org/officeDocument/2006/relationships/oleObject" Target="../embeddings/oleObject28.bin"/><Relationship Id="rId14" Type="http://schemas.openxmlformats.org/officeDocument/2006/relationships/image" Target="../media/image41.wmf"/></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25.m4a"/><Relationship Id="rId7" Type="http://schemas.openxmlformats.org/officeDocument/2006/relationships/image" Target="../media/image43.wmf"/><Relationship Id="rId2" Type="http://schemas.microsoft.com/office/2007/relationships/media" Target="../media/media25.m4a"/><Relationship Id="rId1" Type="http://schemas.openxmlformats.org/officeDocument/2006/relationships/tags" Target="../tags/tag22.xml"/><Relationship Id="rId6" Type="http://schemas.openxmlformats.org/officeDocument/2006/relationships/oleObject" Target="../embeddings/oleObject31.bin"/><Relationship Id="rId5" Type="http://schemas.openxmlformats.org/officeDocument/2006/relationships/image" Target="../media/image42.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23.xml"/><Relationship Id="rId6" Type="http://schemas.openxmlformats.org/officeDocument/2006/relationships/image" Target="../media/image8.png"/><Relationship Id="rId5" Type="http://schemas.openxmlformats.org/officeDocument/2006/relationships/image" Target="../media/image44.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2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2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2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audio" Target="../media/media31.m4a"/><Relationship Id="rId2" Type="http://schemas.microsoft.com/office/2007/relationships/media" Target="../media/media31.m4a"/><Relationship Id="rId1" Type="http://schemas.openxmlformats.org/officeDocument/2006/relationships/tags" Target="../tags/tag27.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6.wmf"/><Relationship Id="rId13" Type="http://schemas.openxmlformats.org/officeDocument/2006/relationships/image" Target="../media/image8.png"/><Relationship Id="rId3" Type="http://schemas.openxmlformats.org/officeDocument/2006/relationships/audio" Target="../media/media32.m4a"/><Relationship Id="rId7" Type="http://schemas.openxmlformats.org/officeDocument/2006/relationships/oleObject" Target="../embeddings/oleObject33.bin"/><Relationship Id="rId12" Type="http://schemas.openxmlformats.org/officeDocument/2006/relationships/image" Target="../media/image48.wmf"/><Relationship Id="rId2" Type="http://schemas.microsoft.com/office/2007/relationships/media" Target="../media/media32.m4a"/><Relationship Id="rId1" Type="http://schemas.openxmlformats.org/officeDocument/2006/relationships/tags" Target="../tags/tag28.xml"/><Relationship Id="rId6" Type="http://schemas.openxmlformats.org/officeDocument/2006/relationships/image" Target="../media/image45.wmf"/><Relationship Id="rId11" Type="http://schemas.openxmlformats.org/officeDocument/2006/relationships/oleObject" Target="../embeddings/oleObject35.bin"/><Relationship Id="rId5" Type="http://schemas.openxmlformats.org/officeDocument/2006/relationships/oleObject" Target="../embeddings/oleObject32.bin"/><Relationship Id="rId10" Type="http://schemas.openxmlformats.org/officeDocument/2006/relationships/image" Target="../media/image47.wmf"/><Relationship Id="rId4" Type="http://schemas.openxmlformats.org/officeDocument/2006/relationships/slideLayout" Target="../slideLayouts/slideLayout2.xml"/><Relationship Id="rId9" Type="http://schemas.openxmlformats.org/officeDocument/2006/relationships/oleObject" Target="../embeddings/oleObject34.bin"/></Relationships>
</file>

<file path=ppt/slides/_rels/slide33.xml.rels><?xml version="1.0" encoding="UTF-8" standalone="yes"?>
<Relationships xmlns="http://schemas.openxmlformats.org/package/2006/relationships"><Relationship Id="rId3" Type="http://schemas.openxmlformats.org/officeDocument/2006/relationships/audio" Target="../media/media33.m4a"/><Relationship Id="rId2" Type="http://schemas.microsoft.com/office/2007/relationships/media" Target="../media/media33.m4a"/><Relationship Id="rId1" Type="http://schemas.openxmlformats.org/officeDocument/2006/relationships/tags" Target="../tags/tag2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audio" Target="../media/media34.m4a"/><Relationship Id="rId2" Type="http://schemas.microsoft.com/office/2007/relationships/media" Target="../media/media34.m4a"/><Relationship Id="rId1" Type="http://schemas.openxmlformats.org/officeDocument/2006/relationships/tags" Target="../tags/tag3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audio" Target="../media/media35.m4a"/><Relationship Id="rId2" Type="http://schemas.microsoft.com/office/2007/relationships/media" Target="../media/media35.m4a"/><Relationship Id="rId1" Type="http://schemas.openxmlformats.org/officeDocument/2006/relationships/tags" Target="../tags/tag3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audio" Target="../media/media36.m4a"/><Relationship Id="rId2" Type="http://schemas.microsoft.com/office/2007/relationships/media" Target="../media/media36.m4a"/><Relationship Id="rId1" Type="http://schemas.openxmlformats.org/officeDocument/2006/relationships/tags" Target="../tags/tag3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audio" Target="../media/media37.m4a"/><Relationship Id="rId2" Type="http://schemas.microsoft.com/office/2007/relationships/media" Target="../media/media37.m4a"/><Relationship Id="rId1" Type="http://schemas.openxmlformats.org/officeDocument/2006/relationships/tags" Target="../tags/tag33.xml"/><Relationship Id="rId6" Type="http://schemas.openxmlformats.org/officeDocument/2006/relationships/image" Target="../media/image8.png"/><Relationship Id="rId5" Type="http://schemas.openxmlformats.org/officeDocument/2006/relationships/image" Target="../media/image49.png"/><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audio" Target="../media/media38.m4a"/><Relationship Id="rId7" Type="http://schemas.openxmlformats.org/officeDocument/2006/relationships/image" Target="../media/image8.png"/><Relationship Id="rId2" Type="http://schemas.microsoft.com/office/2007/relationships/media" Target="../media/media38.m4a"/><Relationship Id="rId1" Type="http://schemas.openxmlformats.org/officeDocument/2006/relationships/tags" Target="../tags/tag3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audio" Target="../media/media39.m4a"/><Relationship Id="rId7" Type="http://schemas.openxmlformats.org/officeDocument/2006/relationships/image" Target="../media/image8.png"/><Relationship Id="rId2" Type="http://schemas.microsoft.com/office/2007/relationships/media" Target="../media/media39.m4a"/><Relationship Id="rId1" Type="http://schemas.openxmlformats.org/officeDocument/2006/relationships/tags" Target="../tags/tag35.xml"/><Relationship Id="rId6" Type="http://schemas.openxmlformats.org/officeDocument/2006/relationships/image" Target="../media/image52.wmf"/><Relationship Id="rId5" Type="http://schemas.openxmlformats.org/officeDocument/2006/relationships/oleObject" Target="../embeddings/oleObject36.bin"/><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audio" Target="../media/media4.m4a"/><Relationship Id="rId7" Type="http://schemas.openxmlformats.org/officeDocument/2006/relationships/oleObject" Target="../embeddings/oleObject2.bin"/><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9.wmf"/><Relationship Id="rId11" Type="http://schemas.openxmlformats.org/officeDocument/2006/relationships/image" Target="../media/image8.png"/><Relationship Id="rId5" Type="http://schemas.openxmlformats.org/officeDocument/2006/relationships/oleObject" Target="../embeddings/oleObject1.bin"/><Relationship Id="rId10" Type="http://schemas.openxmlformats.org/officeDocument/2006/relationships/image" Target="../media/image11.wmf"/><Relationship Id="rId4" Type="http://schemas.openxmlformats.org/officeDocument/2006/relationships/slideLayout" Target="../slideLayouts/slideLayout2.xml"/><Relationship Id="rId9" Type="http://schemas.openxmlformats.org/officeDocument/2006/relationships/oleObject" Target="../embeddings/oleObject3.bin"/></Relationships>
</file>

<file path=ppt/slides/_rels/slide4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40.m4a"/><Relationship Id="rId7" Type="http://schemas.openxmlformats.org/officeDocument/2006/relationships/image" Target="../media/image53.png"/><Relationship Id="rId2" Type="http://schemas.microsoft.com/office/2007/relationships/media" Target="../media/media40.m4a"/><Relationship Id="rId1" Type="http://schemas.openxmlformats.org/officeDocument/2006/relationships/tags" Target="../tags/tag36.xml"/><Relationship Id="rId6" Type="http://schemas.openxmlformats.org/officeDocument/2006/relationships/image" Target="../media/image52.wmf"/><Relationship Id="rId5" Type="http://schemas.openxmlformats.org/officeDocument/2006/relationships/oleObject" Target="../embeddings/oleObject37.bin"/><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audio" Target="../media/media41.m4a"/><Relationship Id="rId2" Type="http://schemas.microsoft.com/office/2007/relationships/media" Target="../media/media41.m4a"/><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4.png"/><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audio" Target="../media/media42.m4a"/><Relationship Id="rId7" Type="http://schemas.openxmlformats.org/officeDocument/2006/relationships/image" Target="../media/image8.png"/><Relationship Id="rId2" Type="http://schemas.microsoft.com/office/2007/relationships/media" Target="../media/media42.m4a"/><Relationship Id="rId1" Type="http://schemas.openxmlformats.org/officeDocument/2006/relationships/tags" Target="../tags/tag3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audio" Target="../media/media43.m4a"/><Relationship Id="rId7" Type="http://schemas.openxmlformats.org/officeDocument/2006/relationships/image" Target="../media/image8.png"/><Relationship Id="rId2" Type="http://schemas.microsoft.com/office/2007/relationships/media" Target="../media/media43.m4a"/><Relationship Id="rId1" Type="http://schemas.openxmlformats.org/officeDocument/2006/relationships/tags" Target="../tags/tag39.xml"/><Relationship Id="rId6" Type="http://schemas.openxmlformats.org/officeDocument/2006/relationships/image" Target="../media/image57.wmf"/><Relationship Id="rId5" Type="http://schemas.openxmlformats.org/officeDocument/2006/relationships/oleObject" Target="../embeddings/oleObject38.bin"/><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44.m4a"/><Relationship Id="rId7" Type="http://schemas.openxmlformats.org/officeDocument/2006/relationships/image" Target="../media/image57.wmf"/><Relationship Id="rId2" Type="http://schemas.microsoft.com/office/2007/relationships/media" Target="../media/media44.m4a"/><Relationship Id="rId1" Type="http://schemas.openxmlformats.org/officeDocument/2006/relationships/tags" Target="../tags/tag40.xml"/><Relationship Id="rId6" Type="http://schemas.openxmlformats.org/officeDocument/2006/relationships/oleObject" Target="../embeddings/oleObject39.bin"/><Relationship Id="rId5" Type="http://schemas.openxmlformats.org/officeDocument/2006/relationships/image" Target="../media/image58.png"/><Relationship Id="rId4"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audio" Target="../media/media45.m4a"/><Relationship Id="rId2" Type="http://schemas.microsoft.com/office/2007/relationships/media" Target="../media/media45.m4a"/><Relationship Id="rId1" Type="http://schemas.openxmlformats.org/officeDocument/2006/relationships/tags" Target="../tags/tag4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audio" Target="../media/media6.m4a"/><Relationship Id="rId7" Type="http://schemas.openxmlformats.org/officeDocument/2006/relationships/oleObject" Target="../embeddings/oleObject5.bin"/><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2.wmf"/><Relationship Id="rId5" Type="http://schemas.openxmlformats.org/officeDocument/2006/relationships/oleObject" Target="../embeddings/oleObject4.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7.m4a"/><Relationship Id="rId7" Type="http://schemas.openxmlformats.org/officeDocument/2006/relationships/image" Target="../media/image12.wmf"/><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oleObject" Target="../embeddings/oleObject6.bin"/><Relationship Id="rId5" Type="http://schemas.openxmlformats.org/officeDocument/2006/relationships/image" Target="../media/image14.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8.m4a"/><Relationship Id="rId7" Type="http://schemas.openxmlformats.org/officeDocument/2006/relationships/image" Target="../media/image16.wmf"/><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oleObject" Target="../embeddings/oleObject7.bin"/><Relationship Id="rId5" Type="http://schemas.openxmlformats.org/officeDocument/2006/relationships/image" Target="../media/image15.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Polynomial and exponential growth</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C8E68C48-3ECF-4A3E-9A13-11359DDBEF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3223"/>
    </mc:Choice>
    <mc:Fallback>
      <p:transition spd="slow" advTm="13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A206E-A6F5-4959-B6F8-1A1E41F56F77}"/>
              </a:ext>
            </a:extLst>
          </p:cNvPr>
          <p:cNvSpPr>
            <a:spLocks noGrp="1"/>
          </p:cNvSpPr>
          <p:nvPr>
            <p:ph type="title"/>
          </p:nvPr>
        </p:nvSpPr>
        <p:spPr/>
        <p:txBody>
          <a:bodyPr/>
          <a:lstStyle/>
          <a:p>
            <a:r>
              <a:rPr lang="en-US" dirty="0"/>
              <a:t>Polynomial growth</a:t>
            </a:r>
          </a:p>
        </p:txBody>
      </p:sp>
      <p:sp>
        <p:nvSpPr>
          <p:cNvPr id="3" name="Content Placeholder 2">
            <a:extLst>
              <a:ext uri="{FF2B5EF4-FFF2-40B4-BE49-F238E27FC236}">
                <a16:creationId xmlns:a16="http://schemas.microsoft.com/office/drawing/2014/main" id="{67EEC1DE-C783-41E2-AB0A-1B0722036BA7}"/>
              </a:ext>
            </a:extLst>
          </p:cNvPr>
          <p:cNvSpPr>
            <a:spLocks noGrp="1"/>
          </p:cNvSpPr>
          <p:nvPr>
            <p:ph idx="1"/>
          </p:nvPr>
        </p:nvSpPr>
        <p:spPr/>
        <p:txBody>
          <a:bodyPr/>
          <a:lstStyle/>
          <a:p>
            <a:r>
              <a:rPr lang="en-US" dirty="0"/>
              <a:t>Suppose data has polynomial growth, so</a:t>
            </a:r>
          </a:p>
          <a:p>
            <a:endParaRPr lang="en-US" dirty="0"/>
          </a:p>
          <a:p>
            <a:endParaRPr lang="en-US" dirty="0"/>
          </a:p>
          <a:p>
            <a:pPr lvl="1"/>
            <a:r>
              <a:rPr lang="en-US" dirty="0"/>
              <a:t>Therefore, for larger values of </a:t>
            </a:r>
            <a:r>
              <a:rPr lang="en-US" i="1" dirty="0" err="1">
                <a:latin typeface="Times New Roman" panose="02020603050405020304" pitchFamily="18" charset="0"/>
              </a:rPr>
              <a:t>n</a:t>
            </a:r>
            <a:r>
              <a:rPr lang="en-US" i="1" baseline="-25000" dirty="0" err="1">
                <a:latin typeface="Times New Roman" panose="02020603050405020304" pitchFamily="18" charset="0"/>
              </a:rPr>
              <a:t>k</a:t>
            </a:r>
            <a:r>
              <a:rPr lang="en-US" dirty="0"/>
              <a:t>, we have </a:t>
            </a:r>
          </a:p>
          <a:p>
            <a:pPr lvl="1"/>
            <a:endParaRPr lang="en-US" dirty="0"/>
          </a:p>
          <a:p>
            <a:pPr lvl="1"/>
            <a:endParaRPr lang="en-US" dirty="0"/>
          </a:p>
          <a:p>
            <a:pPr lvl="1"/>
            <a:r>
              <a:rPr lang="en-US" dirty="0"/>
              <a:t>Thus, taking logarithms of both sides yields</a:t>
            </a:r>
          </a:p>
          <a:p>
            <a:endParaRPr lang="en-US" dirty="0"/>
          </a:p>
          <a:p>
            <a:endParaRPr lang="en-US" dirty="0"/>
          </a:p>
        </p:txBody>
      </p:sp>
      <p:sp>
        <p:nvSpPr>
          <p:cNvPr id="4" name="Footer Placeholder 3">
            <a:extLst>
              <a:ext uri="{FF2B5EF4-FFF2-40B4-BE49-F238E27FC236}">
                <a16:creationId xmlns:a16="http://schemas.microsoft.com/office/drawing/2014/main" id="{25BF313C-24D6-4EE7-8F80-4EC2BFA2D09E}"/>
              </a:ext>
            </a:extLst>
          </p:cNvPr>
          <p:cNvSpPr>
            <a:spLocks noGrp="1"/>
          </p:cNvSpPr>
          <p:nvPr>
            <p:ph type="ftr" sz="quarter" idx="11"/>
          </p:nvPr>
        </p:nvSpPr>
        <p:spPr/>
        <p:txBody>
          <a:bodyPr/>
          <a:lstStyle/>
          <a:p>
            <a:r>
              <a:rPr lang="en-US"/>
              <a:t>Polynomial and exponential growth</a:t>
            </a:r>
            <a:endParaRPr lang="en-CA" dirty="0"/>
          </a:p>
        </p:txBody>
      </p:sp>
      <p:sp>
        <p:nvSpPr>
          <p:cNvPr id="5" name="Slide Number Placeholder 4">
            <a:extLst>
              <a:ext uri="{FF2B5EF4-FFF2-40B4-BE49-F238E27FC236}">
                <a16:creationId xmlns:a16="http://schemas.microsoft.com/office/drawing/2014/main" id="{3CC14092-0355-44AC-A2FE-DF7F79717350}"/>
              </a:ext>
            </a:extLst>
          </p:cNvPr>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6" name="Object 5">
            <a:extLst>
              <a:ext uri="{FF2B5EF4-FFF2-40B4-BE49-F238E27FC236}">
                <a16:creationId xmlns:a16="http://schemas.microsoft.com/office/drawing/2014/main" id="{112E84C6-5049-468A-8C27-FE3745051B45}"/>
              </a:ext>
            </a:extLst>
          </p:cNvPr>
          <p:cNvGraphicFramePr>
            <a:graphicFrameLocks noChangeAspect="1"/>
          </p:cNvGraphicFramePr>
          <p:nvPr>
            <p:extLst>
              <p:ext uri="{D42A27DB-BD31-4B8C-83A1-F6EECF244321}">
                <p14:modId xmlns:p14="http://schemas.microsoft.com/office/powerpoint/2010/main" val="695536548"/>
              </p:ext>
            </p:extLst>
          </p:nvPr>
        </p:nvGraphicFramePr>
        <p:xfrm>
          <a:off x="3268663" y="1933575"/>
          <a:ext cx="2608262" cy="600075"/>
        </p:xfrm>
        <a:graphic>
          <a:graphicData uri="http://schemas.openxmlformats.org/presentationml/2006/ole">
            <mc:AlternateContent xmlns:mc="http://schemas.openxmlformats.org/markup-compatibility/2006">
              <mc:Choice xmlns:v="urn:schemas-microsoft-com:vml" Requires="v">
                <p:oleObj name="Equation" r:id="rId5" imgW="1218960" imgH="279360" progId="Equation.DSMT4">
                  <p:embed/>
                </p:oleObj>
              </mc:Choice>
              <mc:Fallback>
                <p:oleObj name="Equation" r:id="rId5" imgW="1218960" imgH="279360" progId="Equation.DSMT4">
                  <p:embed/>
                  <p:pic>
                    <p:nvPicPr>
                      <p:cNvPr id="11" name="Object 10">
                        <a:extLst>
                          <a:ext uri="{FF2B5EF4-FFF2-40B4-BE49-F238E27FC236}">
                            <a16:creationId xmlns:a16="http://schemas.microsoft.com/office/drawing/2014/main" id="{999AF25E-69BF-4BD9-BB70-8140C7FAEA27}"/>
                          </a:ext>
                        </a:extLst>
                      </p:cNvPr>
                      <p:cNvPicPr/>
                      <p:nvPr/>
                    </p:nvPicPr>
                    <p:blipFill>
                      <a:blip r:embed="rId6"/>
                      <a:stretch>
                        <a:fillRect/>
                      </a:stretch>
                    </p:blipFill>
                    <p:spPr>
                      <a:xfrm>
                        <a:off x="3268663" y="1933575"/>
                        <a:ext cx="2608262" cy="60007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280E0843-A107-4302-A4C8-7B2A70830829}"/>
              </a:ext>
            </a:extLst>
          </p:cNvPr>
          <p:cNvGraphicFramePr>
            <a:graphicFrameLocks noChangeAspect="1"/>
          </p:cNvGraphicFramePr>
          <p:nvPr>
            <p:extLst>
              <p:ext uri="{D42A27DB-BD31-4B8C-83A1-F6EECF244321}">
                <p14:modId xmlns:p14="http://schemas.microsoft.com/office/powerpoint/2010/main" val="3442703393"/>
              </p:ext>
            </p:extLst>
          </p:nvPr>
        </p:nvGraphicFramePr>
        <p:xfrm>
          <a:off x="4119563" y="3170238"/>
          <a:ext cx="1141412" cy="517525"/>
        </p:xfrm>
        <a:graphic>
          <a:graphicData uri="http://schemas.openxmlformats.org/presentationml/2006/ole">
            <mc:AlternateContent xmlns:mc="http://schemas.openxmlformats.org/markup-compatibility/2006">
              <mc:Choice xmlns:v="urn:schemas-microsoft-com:vml" Requires="v">
                <p:oleObj name="Equation" r:id="rId7" imgW="533160" imgH="241200" progId="Equation.DSMT4">
                  <p:embed/>
                </p:oleObj>
              </mc:Choice>
              <mc:Fallback>
                <p:oleObj name="Equation" r:id="rId7" imgW="533160" imgH="241200" progId="Equation.DSMT4">
                  <p:embed/>
                  <p:pic>
                    <p:nvPicPr>
                      <p:cNvPr id="6" name="Object 5">
                        <a:extLst>
                          <a:ext uri="{FF2B5EF4-FFF2-40B4-BE49-F238E27FC236}">
                            <a16:creationId xmlns:a16="http://schemas.microsoft.com/office/drawing/2014/main" id="{112E84C6-5049-468A-8C27-FE3745051B45}"/>
                          </a:ext>
                        </a:extLst>
                      </p:cNvPr>
                      <p:cNvPicPr/>
                      <p:nvPr/>
                    </p:nvPicPr>
                    <p:blipFill>
                      <a:blip r:embed="rId8"/>
                      <a:stretch>
                        <a:fillRect/>
                      </a:stretch>
                    </p:blipFill>
                    <p:spPr>
                      <a:xfrm>
                        <a:off x="4119563" y="3170238"/>
                        <a:ext cx="1141412" cy="51752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ED9CE8F2-164A-4AA7-AB91-E8B5C1E9954D}"/>
              </a:ext>
            </a:extLst>
          </p:cNvPr>
          <p:cNvGraphicFramePr>
            <a:graphicFrameLocks noChangeAspect="1"/>
          </p:cNvGraphicFramePr>
          <p:nvPr>
            <p:extLst>
              <p:ext uri="{D42A27DB-BD31-4B8C-83A1-F6EECF244321}">
                <p14:modId xmlns:p14="http://schemas.microsoft.com/office/powerpoint/2010/main" val="2958117294"/>
              </p:ext>
            </p:extLst>
          </p:nvPr>
        </p:nvGraphicFramePr>
        <p:xfrm>
          <a:off x="3551238" y="4530725"/>
          <a:ext cx="2281237" cy="598488"/>
        </p:xfrm>
        <a:graphic>
          <a:graphicData uri="http://schemas.openxmlformats.org/presentationml/2006/ole">
            <mc:AlternateContent xmlns:mc="http://schemas.openxmlformats.org/markup-compatibility/2006">
              <mc:Choice xmlns:v="urn:schemas-microsoft-com:vml" Requires="v">
                <p:oleObj name="Equation" r:id="rId9" imgW="1066680" imgH="279360" progId="Equation.DSMT4">
                  <p:embed/>
                </p:oleObj>
              </mc:Choice>
              <mc:Fallback>
                <p:oleObj name="Equation" r:id="rId9" imgW="1066680" imgH="279360" progId="Equation.DSMT4">
                  <p:embed/>
                  <p:pic>
                    <p:nvPicPr>
                      <p:cNvPr id="7" name="Object 6">
                        <a:extLst>
                          <a:ext uri="{FF2B5EF4-FFF2-40B4-BE49-F238E27FC236}">
                            <a16:creationId xmlns:a16="http://schemas.microsoft.com/office/drawing/2014/main" id="{280E0843-A107-4302-A4C8-7B2A70830829}"/>
                          </a:ext>
                        </a:extLst>
                      </p:cNvPr>
                      <p:cNvPicPr/>
                      <p:nvPr/>
                    </p:nvPicPr>
                    <p:blipFill>
                      <a:blip r:embed="rId10"/>
                      <a:stretch>
                        <a:fillRect/>
                      </a:stretch>
                    </p:blipFill>
                    <p:spPr>
                      <a:xfrm>
                        <a:off x="3551238" y="4530725"/>
                        <a:ext cx="2281237" cy="598488"/>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994A04CF-B5EC-4358-BFFC-BA803244996B}"/>
              </a:ext>
            </a:extLst>
          </p:cNvPr>
          <p:cNvGraphicFramePr>
            <a:graphicFrameLocks noChangeAspect="1"/>
          </p:cNvGraphicFramePr>
          <p:nvPr>
            <p:extLst>
              <p:ext uri="{D42A27DB-BD31-4B8C-83A1-F6EECF244321}">
                <p14:modId xmlns:p14="http://schemas.microsoft.com/office/powerpoint/2010/main" val="1262781862"/>
              </p:ext>
            </p:extLst>
          </p:nvPr>
        </p:nvGraphicFramePr>
        <p:xfrm>
          <a:off x="4519612" y="5086349"/>
          <a:ext cx="2225675" cy="598488"/>
        </p:xfrm>
        <a:graphic>
          <a:graphicData uri="http://schemas.openxmlformats.org/presentationml/2006/ole">
            <mc:AlternateContent xmlns:mc="http://schemas.openxmlformats.org/markup-compatibility/2006">
              <mc:Choice xmlns:v="urn:schemas-microsoft-com:vml" Requires="v">
                <p:oleObj name="Equation" r:id="rId11" imgW="1041120" imgH="279360" progId="Equation.DSMT4">
                  <p:embed/>
                </p:oleObj>
              </mc:Choice>
              <mc:Fallback>
                <p:oleObj name="Equation" r:id="rId11" imgW="1041120" imgH="279360" progId="Equation.DSMT4">
                  <p:embed/>
                  <p:pic>
                    <p:nvPicPr>
                      <p:cNvPr id="8" name="Object 7">
                        <a:extLst>
                          <a:ext uri="{FF2B5EF4-FFF2-40B4-BE49-F238E27FC236}">
                            <a16:creationId xmlns:a16="http://schemas.microsoft.com/office/drawing/2014/main" id="{ED9CE8F2-164A-4AA7-AB91-E8B5C1E9954D}"/>
                          </a:ext>
                        </a:extLst>
                      </p:cNvPr>
                      <p:cNvPicPr/>
                      <p:nvPr/>
                    </p:nvPicPr>
                    <p:blipFill>
                      <a:blip r:embed="rId12"/>
                      <a:stretch>
                        <a:fillRect/>
                      </a:stretch>
                    </p:blipFill>
                    <p:spPr>
                      <a:xfrm>
                        <a:off x="4519612" y="5086349"/>
                        <a:ext cx="2225675" cy="598488"/>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5E622A22-A1EE-4FE4-BF1D-6BE041AAC5A2}"/>
              </a:ext>
            </a:extLst>
          </p:cNvPr>
          <p:cNvGraphicFramePr>
            <a:graphicFrameLocks noChangeAspect="1"/>
          </p:cNvGraphicFramePr>
          <p:nvPr>
            <p:extLst>
              <p:ext uri="{D42A27DB-BD31-4B8C-83A1-F6EECF244321}">
                <p14:modId xmlns:p14="http://schemas.microsoft.com/office/powerpoint/2010/main" val="270600477"/>
              </p:ext>
            </p:extLst>
          </p:nvPr>
        </p:nvGraphicFramePr>
        <p:xfrm>
          <a:off x="4519612" y="5627688"/>
          <a:ext cx="2416175" cy="544512"/>
        </p:xfrm>
        <a:graphic>
          <a:graphicData uri="http://schemas.openxmlformats.org/presentationml/2006/ole">
            <mc:AlternateContent xmlns:mc="http://schemas.openxmlformats.org/markup-compatibility/2006">
              <mc:Choice xmlns:v="urn:schemas-microsoft-com:vml" Requires="v">
                <p:oleObj name="Equation" r:id="rId13" imgW="1130040" imgH="253800" progId="Equation.DSMT4">
                  <p:embed/>
                </p:oleObj>
              </mc:Choice>
              <mc:Fallback>
                <p:oleObj name="Equation" r:id="rId13" imgW="1130040" imgH="253800" progId="Equation.DSMT4">
                  <p:embed/>
                  <p:pic>
                    <p:nvPicPr>
                      <p:cNvPr id="9" name="Object 8">
                        <a:extLst>
                          <a:ext uri="{FF2B5EF4-FFF2-40B4-BE49-F238E27FC236}">
                            <a16:creationId xmlns:a16="http://schemas.microsoft.com/office/drawing/2014/main" id="{994A04CF-B5EC-4358-BFFC-BA803244996B}"/>
                          </a:ext>
                        </a:extLst>
                      </p:cNvPr>
                      <p:cNvPicPr/>
                      <p:nvPr/>
                    </p:nvPicPr>
                    <p:blipFill>
                      <a:blip r:embed="rId14"/>
                      <a:stretch>
                        <a:fillRect/>
                      </a:stretch>
                    </p:blipFill>
                    <p:spPr>
                      <a:xfrm>
                        <a:off x="4519612" y="5627688"/>
                        <a:ext cx="2416175" cy="544512"/>
                      </a:xfrm>
                      <a:prstGeom prst="rect">
                        <a:avLst/>
                      </a:prstGeom>
                    </p:spPr>
                  </p:pic>
                </p:oleObj>
              </mc:Fallback>
            </mc:AlternateContent>
          </a:graphicData>
        </a:graphic>
      </p:graphicFrame>
      <p:pic>
        <p:nvPicPr>
          <p:cNvPr id="16" name="Audio 15">
            <a:hlinkClick r:id="" action="ppaction://media"/>
            <a:extLst>
              <a:ext uri="{FF2B5EF4-FFF2-40B4-BE49-F238E27FC236}">
                <a16:creationId xmlns:a16="http://schemas.microsoft.com/office/drawing/2014/main" id="{EC18A783-4EDA-411A-934C-A0BCE36130B1}"/>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72211176"/>
      </p:ext>
    </p:extLst>
  </p:cSld>
  <p:clrMapOvr>
    <a:masterClrMapping/>
  </p:clrMapOvr>
  <mc:AlternateContent xmlns:mc="http://schemas.openxmlformats.org/markup-compatibility/2006">
    <mc:Choice xmlns:p14="http://schemas.microsoft.com/office/powerpoint/2010/main" Requires="p14">
      <p:transition spd="slow" p14:dur="2000" advTm="103721"/>
    </mc:Choice>
    <mc:Fallback>
      <p:transition spd="slow" advTm="103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A206E-A6F5-4959-B6F8-1A1E41F56F77}"/>
              </a:ext>
            </a:extLst>
          </p:cNvPr>
          <p:cNvSpPr>
            <a:spLocks noGrp="1"/>
          </p:cNvSpPr>
          <p:nvPr>
            <p:ph type="title"/>
          </p:nvPr>
        </p:nvSpPr>
        <p:spPr/>
        <p:txBody>
          <a:bodyPr/>
          <a:lstStyle/>
          <a:p>
            <a:r>
              <a:rPr lang="en-US" dirty="0"/>
              <a:t>Polynomial growth</a:t>
            </a:r>
          </a:p>
        </p:txBody>
      </p:sp>
      <p:sp>
        <p:nvSpPr>
          <p:cNvPr id="3" name="Content Placeholder 2">
            <a:extLst>
              <a:ext uri="{FF2B5EF4-FFF2-40B4-BE49-F238E27FC236}">
                <a16:creationId xmlns:a16="http://schemas.microsoft.com/office/drawing/2014/main" id="{67EEC1DE-C783-41E2-AB0A-1B0722036BA7}"/>
              </a:ext>
            </a:extLst>
          </p:cNvPr>
          <p:cNvSpPr>
            <a:spLocks noGrp="1"/>
          </p:cNvSpPr>
          <p:nvPr>
            <p:ph idx="1"/>
          </p:nvPr>
        </p:nvSpPr>
        <p:spPr/>
        <p:txBody>
          <a:bodyPr/>
          <a:lstStyle/>
          <a:p>
            <a:r>
              <a:rPr lang="en-US" dirty="0"/>
              <a:t>Let’s try this out:</a:t>
            </a:r>
          </a:p>
          <a:p>
            <a:pPr marL="0" indent="0">
              <a:buNone/>
            </a:pPr>
            <a:r>
              <a:rPr lang="en-US" dirty="0"/>
              <a:t>	</a:t>
            </a:r>
            <a:r>
              <a:rPr lang="en-US" dirty="0">
                <a:latin typeface="Consolas" panose="020B0609020204030204" pitchFamily="49" charset="0"/>
              </a:rPr>
              <a:t>&gt;&gt; ns = [1 2 4 8 16 32 64 128 256 512 1024];</a:t>
            </a:r>
          </a:p>
          <a:p>
            <a:pPr marL="0" indent="0">
              <a:buNone/>
            </a:pPr>
            <a:r>
              <a:rPr lang="en-US" dirty="0">
                <a:latin typeface="Consolas" panose="020B0609020204030204" pitchFamily="49" charset="0"/>
              </a:rPr>
              <a:t>	&gt;&gt; Ts = 5.32*ns.^1.35;</a:t>
            </a:r>
          </a:p>
          <a:p>
            <a:pPr marL="0" indent="0">
              <a:buNone/>
            </a:pPr>
            <a:r>
              <a:rPr lang="en-US" dirty="0">
                <a:latin typeface="Consolas" panose="020B0609020204030204" pitchFamily="49" charset="0"/>
              </a:rPr>
              <a:t>	&gt;&gt; plot( ns, Ts, 'o' );</a:t>
            </a:r>
          </a:p>
        </p:txBody>
      </p:sp>
      <p:sp>
        <p:nvSpPr>
          <p:cNvPr id="4" name="Footer Placeholder 3">
            <a:extLst>
              <a:ext uri="{FF2B5EF4-FFF2-40B4-BE49-F238E27FC236}">
                <a16:creationId xmlns:a16="http://schemas.microsoft.com/office/drawing/2014/main" id="{25BF313C-24D6-4EE7-8F80-4EC2BFA2D09E}"/>
              </a:ext>
            </a:extLst>
          </p:cNvPr>
          <p:cNvSpPr>
            <a:spLocks noGrp="1"/>
          </p:cNvSpPr>
          <p:nvPr>
            <p:ph type="ftr" sz="quarter" idx="11"/>
          </p:nvPr>
        </p:nvSpPr>
        <p:spPr/>
        <p:txBody>
          <a:bodyPr/>
          <a:lstStyle/>
          <a:p>
            <a:r>
              <a:rPr lang="en-US"/>
              <a:t>Polynomial and exponential growth</a:t>
            </a:r>
            <a:endParaRPr lang="en-CA" dirty="0"/>
          </a:p>
        </p:txBody>
      </p:sp>
      <p:sp>
        <p:nvSpPr>
          <p:cNvPr id="5" name="Slide Number Placeholder 4">
            <a:extLst>
              <a:ext uri="{FF2B5EF4-FFF2-40B4-BE49-F238E27FC236}">
                <a16:creationId xmlns:a16="http://schemas.microsoft.com/office/drawing/2014/main" id="{3CC14092-0355-44AC-A2FE-DF7F79717350}"/>
              </a:ext>
            </a:extLst>
          </p:cNvPr>
          <p:cNvSpPr>
            <a:spLocks noGrp="1"/>
          </p:cNvSpPr>
          <p:nvPr>
            <p:ph type="sldNum" sz="quarter" idx="12"/>
          </p:nvPr>
        </p:nvSpPr>
        <p:spPr/>
        <p:txBody>
          <a:bodyPr/>
          <a:lstStyle/>
          <a:p>
            <a:fld id="{42EF6DC8-DA9C-4533-8A40-BB00A2545AF8}" type="slidenum">
              <a:rPr lang="en-CA" smtClean="0"/>
              <a:pPr/>
              <a:t>11</a:t>
            </a:fld>
            <a:endParaRPr lang="en-CA"/>
          </a:p>
        </p:txBody>
      </p:sp>
      <p:pic>
        <p:nvPicPr>
          <p:cNvPr id="7" name="Picture 6">
            <a:extLst>
              <a:ext uri="{FF2B5EF4-FFF2-40B4-BE49-F238E27FC236}">
                <a16:creationId xmlns:a16="http://schemas.microsoft.com/office/drawing/2014/main" id="{E12194AA-3F78-4CBD-9EC6-91D86C7390D0}"/>
              </a:ext>
            </a:extLst>
          </p:cNvPr>
          <p:cNvPicPr>
            <a:picLocks noChangeAspect="1"/>
          </p:cNvPicPr>
          <p:nvPr/>
        </p:nvPicPr>
        <p:blipFill>
          <a:blip r:embed="rId5"/>
          <a:srcRect/>
          <a:stretch/>
        </p:blipFill>
        <p:spPr>
          <a:xfrm>
            <a:off x="3398032" y="3349871"/>
            <a:ext cx="4516981" cy="3371603"/>
          </a:xfrm>
          <a:prstGeom prst="rect">
            <a:avLst/>
          </a:prstGeom>
        </p:spPr>
      </p:pic>
      <p:sp>
        <p:nvSpPr>
          <p:cNvPr id="18" name="Freeform: Shape 17">
            <a:extLst>
              <a:ext uri="{FF2B5EF4-FFF2-40B4-BE49-F238E27FC236}">
                <a16:creationId xmlns:a16="http://schemas.microsoft.com/office/drawing/2014/main" id="{72871690-BF2A-446A-B484-C9D9CBD4B602}"/>
              </a:ext>
            </a:extLst>
          </p:cNvPr>
          <p:cNvSpPr/>
          <p:nvPr/>
        </p:nvSpPr>
        <p:spPr>
          <a:xfrm>
            <a:off x="3985889" y="3909270"/>
            <a:ext cx="3002140" cy="2438690"/>
          </a:xfrm>
          <a:custGeom>
            <a:avLst/>
            <a:gdLst>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Lst>
            <a:ahLst/>
            <a:cxnLst>
              <a:cxn ang="0">
                <a:pos x="connsiteX0" y="connsiteY0"/>
              </a:cxn>
              <a:cxn ang="0">
                <a:pos x="connsiteX1" y="connsiteY1"/>
              </a:cxn>
              <a:cxn ang="0">
                <a:pos x="connsiteX2" y="connsiteY2"/>
              </a:cxn>
            </a:cxnLst>
            <a:rect l="l" t="t" r="r" b="b"/>
            <a:pathLst>
              <a:path w="3934436" h="2080469">
                <a:moveTo>
                  <a:pt x="0" y="2080469"/>
                </a:moveTo>
                <a:cubicBezTo>
                  <a:pt x="921499" y="1917149"/>
                  <a:pt x="2437170" y="1115139"/>
                  <a:pt x="3934436" y="0"/>
                </a:cubicBezTo>
                <a:lnTo>
                  <a:pt x="3934436"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0" name="Object 19">
            <a:extLst>
              <a:ext uri="{FF2B5EF4-FFF2-40B4-BE49-F238E27FC236}">
                <a16:creationId xmlns:a16="http://schemas.microsoft.com/office/drawing/2014/main" id="{7CABBFC1-4022-4C60-8D46-114F7C22B33B}"/>
              </a:ext>
            </a:extLst>
          </p:cNvPr>
          <p:cNvGraphicFramePr>
            <a:graphicFrameLocks noChangeAspect="1"/>
          </p:cNvGraphicFramePr>
          <p:nvPr>
            <p:extLst>
              <p:ext uri="{D42A27DB-BD31-4B8C-83A1-F6EECF244321}">
                <p14:modId xmlns:p14="http://schemas.microsoft.com/office/powerpoint/2010/main" val="141662918"/>
              </p:ext>
            </p:extLst>
          </p:nvPr>
        </p:nvGraphicFramePr>
        <p:xfrm>
          <a:off x="5561334" y="2511671"/>
          <a:ext cx="1765300" cy="517525"/>
        </p:xfrm>
        <a:graphic>
          <a:graphicData uri="http://schemas.openxmlformats.org/presentationml/2006/ole">
            <mc:AlternateContent xmlns:mc="http://schemas.openxmlformats.org/markup-compatibility/2006">
              <mc:Choice xmlns:v="urn:schemas-microsoft-com:vml" Requires="v">
                <p:oleObj name="Equation" r:id="rId6" imgW="825480" imgH="241200" progId="Equation.DSMT4">
                  <p:embed/>
                </p:oleObj>
              </mc:Choice>
              <mc:Fallback>
                <p:oleObj name="Equation" r:id="rId6" imgW="825480" imgH="241200" progId="Equation.DSMT4">
                  <p:embed/>
                  <p:pic>
                    <p:nvPicPr>
                      <p:cNvPr id="7" name="Object 6">
                        <a:extLst>
                          <a:ext uri="{FF2B5EF4-FFF2-40B4-BE49-F238E27FC236}">
                            <a16:creationId xmlns:a16="http://schemas.microsoft.com/office/drawing/2014/main" id="{280E0843-A107-4302-A4C8-7B2A70830829}"/>
                          </a:ext>
                        </a:extLst>
                      </p:cNvPr>
                      <p:cNvPicPr/>
                      <p:nvPr/>
                    </p:nvPicPr>
                    <p:blipFill>
                      <a:blip r:embed="rId7"/>
                      <a:stretch>
                        <a:fillRect/>
                      </a:stretch>
                    </p:blipFill>
                    <p:spPr>
                      <a:xfrm>
                        <a:off x="5561334" y="2511671"/>
                        <a:ext cx="1765300" cy="517525"/>
                      </a:xfrm>
                      <a:prstGeom prst="rect">
                        <a:avLst/>
                      </a:prstGeom>
                    </p:spPr>
                  </p:pic>
                </p:oleObj>
              </mc:Fallback>
            </mc:AlternateContent>
          </a:graphicData>
        </a:graphic>
      </p:graphicFrame>
      <p:pic>
        <p:nvPicPr>
          <p:cNvPr id="21" name="Audio 20">
            <a:hlinkClick r:id="" action="ppaction://media"/>
            <a:extLst>
              <a:ext uri="{FF2B5EF4-FFF2-40B4-BE49-F238E27FC236}">
                <a16:creationId xmlns:a16="http://schemas.microsoft.com/office/drawing/2014/main" id="{CDE3082B-476F-44D4-A5F2-889AF887F34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59173846"/>
      </p:ext>
    </p:extLst>
  </p:cSld>
  <p:clrMapOvr>
    <a:masterClrMapping/>
  </p:clrMapOvr>
  <mc:AlternateContent xmlns:mc="http://schemas.openxmlformats.org/markup-compatibility/2006">
    <mc:Choice xmlns:p14="http://schemas.microsoft.com/office/powerpoint/2010/main" Requires="p14">
      <p:transition spd="slow" p14:dur="2000" advTm="61033"/>
    </mc:Choice>
    <mc:Fallback>
      <p:transition spd="slow" advTm="61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1"/>
                </p:tgtEl>
              </p:cMediaNode>
            </p:audio>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A206E-A6F5-4959-B6F8-1A1E41F56F77}"/>
              </a:ext>
            </a:extLst>
          </p:cNvPr>
          <p:cNvSpPr>
            <a:spLocks noGrp="1"/>
          </p:cNvSpPr>
          <p:nvPr>
            <p:ph type="title"/>
          </p:nvPr>
        </p:nvSpPr>
        <p:spPr/>
        <p:txBody>
          <a:bodyPr/>
          <a:lstStyle/>
          <a:p>
            <a:r>
              <a:rPr lang="en-US" dirty="0"/>
              <a:t>Polynomial growth</a:t>
            </a:r>
          </a:p>
        </p:txBody>
      </p:sp>
      <p:sp>
        <p:nvSpPr>
          <p:cNvPr id="3" name="Content Placeholder 2">
            <a:extLst>
              <a:ext uri="{FF2B5EF4-FFF2-40B4-BE49-F238E27FC236}">
                <a16:creationId xmlns:a16="http://schemas.microsoft.com/office/drawing/2014/main" id="{67EEC1DE-C783-41E2-AB0A-1B0722036BA7}"/>
              </a:ext>
            </a:extLst>
          </p:cNvPr>
          <p:cNvSpPr>
            <a:spLocks noGrp="1"/>
          </p:cNvSpPr>
          <p:nvPr>
            <p:ph idx="1"/>
          </p:nvPr>
        </p:nvSpPr>
        <p:spPr/>
        <p:txBody>
          <a:bodyPr/>
          <a:lstStyle/>
          <a:p>
            <a:r>
              <a:rPr lang="en-US" dirty="0"/>
              <a:t>Let’s try this out:</a:t>
            </a:r>
          </a:p>
          <a:p>
            <a:pPr marL="0" indent="0">
              <a:buNone/>
            </a:pPr>
            <a:r>
              <a:rPr lang="en-US" dirty="0"/>
              <a:t>	</a:t>
            </a:r>
            <a:r>
              <a:rPr lang="en-US" dirty="0">
                <a:latin typeface="Consolas" panose="020B0609020204030204" pitchFamily="49" charset="0"/>
              </a:rPr>
              <a:t>&gt;&gt; ns = [1 2 4 8 16 32 64 128 256 512 1024];</a:t>
            </a:r>
          </a:p>
          <a:p>
            <a:pPr marL="0" indent="0">
              <a:buNone/>
            </a:pPr>
            <a:r>
              <a:rPr lang="en-US" dirty="0">
                <a:latin typeface="Consolas" panose="020B0609020204030204" pitchFamily="49" charset="0"/>
              </a:rPr>
              <a:t>	&gt;&gt; Ts = 5.32*ns.^1.35;</a:t>
            </a:r>
          </a:p>
          <a:p>
            <a:pPr marL="0" indent="0">
              <a:buNone/>
            </a:pPr>
            <a:r>
              <a:rPr lang="en-US" dirty="0">
                <a:latin typeface="Consolas" panose="020B0609020204030204" pitchFamily="49" charset="0"/>
              </a:rPr>
              <a:t>	&gt;&gt; plot( log( ns ), log( Ts ), 'o' );</a:t>
            </a:r>
          </a:p>
          <a:p>
            <a:pPr lvl="1"/>
            <a:r>
              <a:rPr lang="en-US" dirty="0"/>
              <a:t>The slope of the</a:t>
            </a:r>
            <a:br>
              <a:rPr lang="en-US" dirty="0"/>
            </a:br>
            <a:r>
              <a:rPr lang="en-US" dirty="0"/>
              <a:t>line is 1.35</a:t>
            </a:r>
          </a:p>
          <a:p>
            <a:pPr lvl="1"/>
            <a:r>
              <a:rPr lang="en-US" dirty="0"/>
              <a:t>The</a:t>
            </a:r>
            <a:r>
              <a:rPr lang="en-US" dirty="0">
                <a:latin typeface="Times New Roman" panose="02020603050405020304" pitchFamily="18" charset="0"/>
              </a:rPr>
              <a:t> </a:t>
            </a:r>
            <a:r>
              <a:rPr lang="en-US" i="1" dirty="0">
                <a:latin typeface="Times New Roman" panose="02020603050405020304" pitchFamily="18" charset="0"/>
              </a:rPr>
              <a:t>y</a:t>
            </a:r>
            <a:r>
              <a:rPr lang="en-US" dirty="0"/>
              <a:t>-intercept</a:t>
            </a:r>
            <a:br>
              <a:rPr lang="en-US" dirty="0"/>
            </a:br>
            <a:r>
              <a:rPr lang="en-US" dirty="0"/>
              <a:t>is </a:t>
            </a:r>
            <a:r>
              <a:rPr lang="en-US" dirty="0">
                <a:latin typeface="Times New Roman" panose="02020603050405020304" pitchFamily="18" charset="0"/>
              </a:rPr>
              <a:t>ln(5.32)</a:t>
            </a:r>
          </a:p>
          <a:p>
            <a:pPr lvl="1"/>
            <a:r>
              <a:rPr lang="en-US" dirty="0"/>
              <a:t>Recall that </a:t>
            </a:r>
            <a:r>
              <a:rPr lang="en-US" dirty="0">
                <a:latin typeface="Consolas" panose="020B0609020204030204" pitchFamily="49" charset="0"/>
              </a:rPr>
              <a:t>log(x)</a:t>
            </a:r>
            <a:br>
              <a:rPr lang="en-US" dirty="0">
                <a:latin typeface="Times New Roman" panose="02020603050405020304" pitchFamily="18" charset="0"/>
              </a:rPr>
            </a:br>
            <a:r>
              <a:rPr lang="en-US" dirty="0">
                <a:latin typeface="Times New Roman" panose="02020603050405020304" pitchFamily="18" charset="0"/>
              </a:rPr>
              <a:t>is the natural</a:t>
            </a:r>
            <a:br>
              <a:rPr lang="en-US" dirty="0">
                <a:latin typeface="Times New Roman" panose="02020603050405020304" pitchFamily="18" charset="0"/>
              </a:rPr>
            </a:br>
            <a:r>
              <a:rPr lang="en-US" dirty="0">
                <a:latin typeface="Times New Roman" panose="02020603050405020304" pitchFamily="18" charset="0"/>
              </a:rPr>
              <a:t>logarithm ln(</a:t>
            </a:r>
            <a:r>
              <a:rPr lang="en-US" i="1" dirty="0">
                <a:latin typeface="Times New Roman" panose="02020603050405020304" pitchFamily="18" charset="0"/>
              </a:rPr>
              <a:t>x</a:t>
            </a:r>
            <a:r>
              <a:rPr lang="en-US" dirty="0">
                <a:latin typeface="Times New Roman" panose="02020603050405020304" pitchFamily="18" charset="0"/>
              </a:rPr>
              <a:t>)</a:t>
            </a:r>
          </a:p>
          <a:p>
            <a:pPr marL="457200" lvl="1" indent="0">
              <a:buNone/>
            </a:pPr>
            <a:r>
              <a:rPr lang="en-US" dirty="0">
                <a:latin typeface="Consolas" panose="020B0609020204030204" pitchFamily="49" charset="0"/>
              </a:rPr>
              <a:t>	log2(x)</a:t>
            </a:r>
          </a:p>
          <a:p>
            <a:pPr marL="457200" lvl="1" indent="0">
              <a:buNone/>
            </a:pPr>
            <a:r>
              <a:rPr lang="en-US" dirty="0">
                <a:latin typeface="Consolas" panose="020B0609020204030204" pitchFamily="49" charset="0"/>
              </a:rPr>
              <a:t>	log10(x)</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25BF313C-24D6-4EE7-8F80-4EC2BFA2D09E}"/>
              </a:ext>
            </a:extLst>
          </p:cNvPr>
          <p:cNvSpPr>
            <a:spLocks noGrp="1"/>
          </p:cNvSpPr>
          <p:nvPr>
            <p:ph type="ftr" sz="quarter" idx="11"/>
          </p:nvPr>
        </p:nvSpPr>
        <p:spPr/>
        <p:txBody>
          <a:bodyPr/>
          <a:lstStyle/>
          <a:p>
            <a:r>
              <a:rPr lang="en-US"/>
              <a:t>Polynomial and exponential growth</a:t>
            </a:r>
            <a:endParaRPr lang="en-CA" dirty="0"/>
          </a:p>
        </p:txBody>
      </p:sp>
      <p:sp>
        <p:nvSpPr>
          <p:cNvPr id="5" name="Slide Number Placeholder 4">
            <a:extLst>
              <a:ext uri="{FF2B5EF4-FFF2-40B4-BE49-F238E27FC236}">
                <a16:creationId xmlns:a16="http://schemas.microsoft.com/office/drawing/2014/main" id="{3CC14092-0355-44AC-A2FE-DF7F79717350}"/>
              </a:ext>
            </a:extLst>
          </p:cNvPr>
          <p:cNvSpPr>
            <a:spLocks noGrp="1"/>
          </p:cNvSpPr>
          <p:nvPr>
            <p:ph type="sldNum" sz="quarter" idx="12"/>
          </p:nvPr>
        </p:nvSpPr>
        <p:spPr/>
        <p:txBody>
          <a:bodyPr/>
          <a:lstStyle/>
          <a:p>
            <a:fld id="{42EF6DC8-DA9C-4533-8A40-BB00A2545AF8}" type="slidenum">
              <a:rPr lang="en-CA" smtClean="0"/>
              <a:pPr/>
              <a:t>12</a:t>
            </a:fld>
            <a:endParaRPr lang="en-CA"/>
          </a:p>
        </p:txBody>
      </p:sp>
      <p:pic>
        <p:nvPicPr>
          <p:cNvPr id="7" name="Picture 6">
            <a:extLst>
              <a:ext uri="{FF2B5EF4-FFF2-40B4-BE49-F238E27FC236}">
                <a16:creationId xmlns:a16="http://schemas.microsoft.com/office/drawing/2014/main" id="{E12194AA-3F78-4CBD-9EC6-91D86C7390D0}"/>
              </a:ext>
            </a:extLst>
          </p:cNvPr>
          <p:cNvPicPr>
            <a:picLocks noChangeAspect="1"/>
          </p:cNvPicPr>
          <p:nvPr/>
        </p:nvPicPr>
        <p:blipFill>
          <a:blip r:embed="rId5"/>
          <a:srcRect/>
          <a:stretch/>
        </p:blipFill>
        <p:spPr>
          <a:xfrm>
            <a:off x="3398032" y="3349871"/>
            <a:ext cx="4516981" cy="3371603"/>
          </a:xfrm>
          <a:prstGeom prst="rect">
            <a:avLst/>
          </a:prstGeom>
        </p:spPr>
      </p:pic>
      <p:cxnSp>
        <p:nvCxnSpPr>
          <p:cNvPr id="16" name="Straight Connector 15">
            <a:extLst>
              <a:ext uri="{FF2B5EF4-FFF2-40B4-BE49-F238E27FC236}">
                <a16:creationId xmlns:a16="http://schemas.microsoft.com/office/drawing/2014/main" id="{08476A7C-3354-402A-A12E-F01CE605920D}"/>
              </a:ext>
            </a:extLst>
          </p:cNvPr>
          <p:cNvCxnSpPr>
            <a:cxnSpLocks/>
          </p:cNvCxnSpPr>
          <p:nvPr/>
        </p:nvCxnSpPr>
        <p:spPr>
          <a:xfrm flipH="1">
            <a:off x="3632433" y="3615655"/>
            <a:ext cx="4152553" cy="256084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1BFF6127-EF77-474C-9B44-D2C92B314B9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9326517"/>
      </p:ext>
    </p:extLst>
  </p:cSld>
  <p:clrMapOvr>
    <a:masterClrMapping/>
  </p:clrMapOvr>
  <mc:AlternateContent xmlns:mc="http://schemas.openxmlformats.org/markup-compatibility/2006">
    <mc:Choice xmlns:p14="http://schemas.microsoft.com/office/powerpoint/2010/main" Requires="p14">
      <p:transition spd="slow" p14:dur="2000" advTm="62654"/>
    </mc:Choice>
    <mc:Fallback>
      <p:transition spd="slow" advTm="62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A206E-A6F5-4959-B6F8-1A1E41F56F77}"/>
              </a:ext>
            </a:extLst>
          </p:cNvPr>
          <p:cNvSpPr>
            <a:spLocks noGrp="1"/>
          </p:cNvSpPr>
          <p:nvPr>
            <p:ph type="title"/>
          </p:nvPr>
        </p:nvSpPr>
        <p:spPr/>
        <p:txBody>
          <a:bodyPr/>
          <a:lstStyle/>
          <a:p>
            <a:r>
              <a:rPr lang="en-US" dirty="0"/>
              <a:t>Polynomial growth</a:t>
            </a:r>
          </a:p>
        </p:txBody>
      </p:sp>
      <p:sp>
        <p:nvSpPr>
          <p:cNvPr id="3" name="Content Placeholder 2">
            <a:extLst>
              <a:ext uri="{FF2B5EF4-FFF2-40B4-BE49-F238E27FC236}">
                <a16:creationId xmlns:a16="http://schemas.microsoft.com/office/drawing/2014/main" id="{67EEC1DE-C783-41E2-AB0A-1B0722036BA7}"/>
              </a:ext>
            </a:extLst>
          </p:cNvPr>
          <p:cNvSpPr>
            <a:spLocks noGrp="1"/>
          </p:cNvSpPr>
          <p:nvPr>
            <p:ph idx="1"/>
          </p:nvPr>
        </p:nvSpPr>
        <p:spPr/>
        <p:txBody>
          <a:bodyPr/>
          <a:lstStyle/>
          <a:p>
            <a:r>
              <a:rPr lang="en-US" dirty="0"/>
              <a:t>How can we use this?</a:t>
            </a:r>
          </a:p>
          <a:p>
            <a:pPr lvl="1"/>
            <a:r>
              <a:rPr lang="en-US" dirty="0"/>
              <a:t>You have authored your algorithm and run it on various input sizes (values of </a:t>
            </a:r>
            <a:r>
              <a:rPr lang="en-US" i="1" dirty="0"/>
              <a:t>n</a:t>
            </a:r>
            <a:r>
              <a:rPr lang="en-US" dirty="0"/>
              <a:t>) and recorded the run time</a:t>
            </a:r>
          </a:p>
          <a:p>
            <a:pPr lvl="1"/>
            <a:r>
              <a:rPr lang="en-US" dirty="0"/>
              <a:t>Two issues:</a:t>
            </a:r>
          </a:p>
          <a:p>
            <a:pPr lvl="2"/>
            <a:r>
              <a:rPr lang="en-US" dirty="0"/>
              <a:t>Your program is not running in exactly in </a:t>
            </a:r>
            <a:r>
              <a:rPr lang="en-US" i="1" dirty="0" err="1">
                <a:latin typeface="Times New Roman" panose="02020603050405020304" pitchFamily="18" charset="0"/>
              </a:rPr>
              <a:t>an</a:t>
            </a:r>
            <a:r>
              <a:rPr lang="en-US" i="1" baseline="30000" dirty="0" err="1">
                <a:latin typeface="Times New Roman" panose="02020603050405020304" pitchFamily="18" charset="0"/>
              </a:rPr>
              <a:t>b</a:t>
            </a:r>
            <a:r>
              <a:rPr lang="en-US" i="1" dirty="0"/>
              <a:t> </a:t>
            </a:r>
            <a:r>
              <a:rPr lang="en-US" dirty="0"/>
              <a:t>time</a:t>
            </a:r>
          </a:p>
          <a:p>
            <a:pPr lvl="3"/>
            <a:r>
              <a:rPr lang="en-US" dirty="0"/>
              <a:t>It will be </a:t>
            </a:r>
            <a:r>
              <a:rPr lang="en-US" i="1" dirty="0" err="1">
                <a:latin typeface="Times New Roman" panose="02020603050405020304" pitchFamily="18" charset="0"/>
              </a:rPr>
              <a:t>an</a:t>
            </a:r>
            <a:r>
              <a:rPr lang="en-US" i="1" baseline="30000" dirty="0" err="1">
                <a:latin typeface="Times New Roman" panose="02020603050405020304" pitchFamily="18" charset="0"/>
              </a:rPr>
              <a:t>b</a:t>
            </a:r>
            <a:r>
              <a:rPr lang="en-US" dirty="0">
                <a:latin typeface="Times New Roman" panose="02020603050405020304" pitchFamily="18" charset="0"/>
              </a:rPr>
              <a:t> + o(</a:t>
            </a:r>
            <a:r>
              <a:rPr lang="en-US" i="1" dirty="0" err="1">
                <a:latin typeface="Times New Roman" panose="02020603050405020304" pitchFamily="18" charset="0"/>
              </a:rPr>
              <a:t>n</a:t>
            </a:r>
            <a:r>
              <a:rPr lang="en-US" i="1" baseline="30000" dirty="0" err="1">
                <a:latin typeface="Times New Roman" panose="02020603050405020304" pitchFamily="18" charset="0"/>
              </a:rPr>
              <a:t>b</a:t>
            </a:r>
            <a:r>
              <a:rPr lang="en-US" dirty="0">
                <a:latin typeface="Times New Roman" panose="02020603050405020304" pitchFamily="18" charset="0"/>
              </a:rPr>
              <a:t>)</a:t>
            </a:r>
            <a:r>
              <a:rPr lang="en-US" dirty="0"/>
              <a:t>, so a log-log plot will not be a straight line</a:t>
            </a:r>
          </a:p>
          <a:p>
            <a:pPr lvl="2"/>
            <a:r>
              <a:rPr lang="en-US" dirty="0"/>
              <a:t>There will be noise in your timings</a:t>
            </a:r>
          </a:p>
        </p:txBody>
      </p:sp>
      <p:sp>
        <p:nvSpPr>
          <p:cNvPr id="4" name="Footer Placeholder 3">
            <a:extLst>
              <a:ext uri="{FF2B5EF4-FFF2-40B4-BE49-F238E27FC236}">
                <a16:creationId xmlns:a16="http://schemas.microsoft.com/office/drawing/2014/main" id="{25BF313C-24D6-4EE7-8F80-4EC2BFA2D09E}"/>
              </a:ext>
            </a:extLst>
          </p:cNvPr>
          <p:cNvSpPr>
            <a:spLocks noGrp="1"/>
          </p:cNvSpPr>
          <p:nvPr>
            <p:ph type="ftr" sz="quarter" idx="11"/>
          </p:nvPr>
        </p:nvSpPr>
        <p:spPr/>
        <p:txBody>
          <a:bodyPr/>
          <a:lstStyle/>
          <a:p>
            <a:r>
              <a:rPr lang="en-US"/>
              <a:t>Polynomial and exponential growth</a:t>
            </a:r>
            <a:endParaRPr lang="en-CA" dirty="0"/>
          </a:p>
        </p:txBody>
      </p:sp>
      <p:sp>
        <p:nvSpPr>
          <p:cNvPr id="5" name="Slide Number Placeholder 4">
            <a:extLst>
              <a:ext uri="{FF2B5EF4-FFF2-40B4-BE49-F238E27FC236}">
                <a16:creationId xmlns:a16="http://schemas.microsoft.com/office/drawing/2014/main" id="{3CC14092-0355-44AC-A2FE-DF7F79717350}"/>
              </a:ext>
            </a:extLst>
          </p:cNvPr>
          <p:cNvSpPr>
            <a:spLocks noGrp="1"/>
          </p:cNvSpPr>
          <p:nvPr>
            <p:ph type="sldNum" sz="quarter" idx="12"/>
          </p:nvPr>
        </p:nvSpPr>
        <p:spPr/>
        <p:txBody>
          <a:bodyPr/>
          <a:lstStyle/>
          <a:p>
            <a:fld id="{42EF6DC8-DA9C-4533-8A40-BB00A2545AF8}" type="slidenum">
              <a:rPr lang="en-CA" smtClean="0"/>
              <a:pPr/>
              <a:t>13</a:t>
            </a:fld>
            <a:endParaRPr lang="en-CA"/>
          </a:p>
        </p:txBody>
      </p:sp>
      <p:pic>
        <p:nvPicPr>
          <p:cNvPr id="6" name="Audio 5">
            <a:hlinkClick r:id="" action="ppaction://media"/>
            <a:extLst>
              <a:ext uri="{FF2B5EF4-FFF2-40B4-BE49-F238E27FC236}">
                <a16:creationId xmlns:a16="http://schemas.microsoft.com/office/drawing/2014/main" id="{63AE566D-27B0-414D-ACB7-9F1D57D458E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30837550"/>
      </p:ext>
    </p:extLst>
  </p:cSld>
  <p:clrMapOvr>
    <a:masterClrMapping/>
  </p:clrMapOvr>
  <mc:AlternateContent xmlns:mc="http://schemas.openxmlformats.org/markup-compatibility/2006">
    <mc:Choice xmlns:p14="http://schemas.microsoft.com/office/powerpoint/2010/main" Requires="p14">
      <p:transition spd="slow" p14:dur="2000" advTm="55395"/>
    </mc:Choice>
    <mc:Fallback>
      <p:transition spd="slow" advTm="55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A206E-A6F5-4959-B6F8-1A1E41F56F77}"/>
              </a:ext>
            </a:extLst>
          </p:cNvPr>
          <p:cNvSpPr>
            <a:spLocks noGrp="1"/>
          </p:cNvSpPr>
          <p:nvPr>
            <p:ph type="title"/>
          </p:nvPr>
        </p:nvSpPr>
        <p:spPr/>
        <p:txBody>
          <a:bodyPr/>
          <a:lstStyle/>
          <a:p>
            <a:r>
              <a:rPr lang="en-US" dirty="0"/>
              <a:t>Polynomial growth</a:t>
            </a:r>
          </a:p>
        </p:txBody>
      </p:sp>
      <p:sp>
        <p:nvSpPr>
          <p:cNvPr id="3" name="Content Placeholder 2">
            <a:extLst>
              <a:ext uri="{FF2B5EF4-FFF2-40B4-BE49-F238E27FC236}">
                <a16:creationId xmlns:a16="http://schemas.microsoft.com/office/drawing/2014/main" id="{67EEC1DE-C783-41E2-AB0A-1B0722036BA7}"/>
              </a:ext>
            </a:extLst>
          </p:cNvPr>
          <p:cNvSpPr>
            <a:spLocks noGrp="1"/>
          </p:cNvSpPr>
          <p:nvPr>
            <p:ph idx="1"/>
          </p:nvPr>
        </p:nvSpPr>
        <p:spPr>
          <a:xfrm>
            <a:off x="457199" y="1600200"/>
            <a:ext cx="8510631" cy="4525963"/>
          </a:xfrm>
        </p:spPr>
        <p:txBody>
          <a:bodyPr/>
          <a:lstStyle/>
          <a:p>
            <a:r>
              <a:rPr lang="en-US" dirty="0"/>
              <a:t>Step 1: Collect data</a:t>
            </a:r>
          </a:p>
          <a:p>
            <a:pPr lvl="1"/>
            <a:r>
              <a:rPr lang="en-US" dirty="0"/>
              <a:t>Use exponentially growing values of </a:t>
            </a:r>
            <a:r>
              <a:rPr lang="en-US" i="1" dirty="0">
                <a:latin typeface="Times New Roman" panose="02020603050405020304" pitchFamily="18" charset="0"/>
              </a:rPr>
              <a:t>n</a:t>
            </a:r>
            <a:r>
              <a:rPr lang="en-US" dirty="0">
                <a:latin typeface="Times New Roman" panose="02020603050405020304" pitchFamily="18" charset="0"/>
              </a:rPr>
              <a:t> = 2</a:t>
            </a:r>
            <a:r>
              <a:rPr lang="en-US" i="1" baseline="30000" dirty="0">
                <a:latin typeface="Times New Roman" panose="02020603050405020304" pitchFamily="18" charset="0"/>
              </a:rPr>
              <a:t>k</a:t>
            </a:r>
            <a:r>
              <a:rPr lang="en-US" dirty="0">
                <a:latin typeface="Times New Roman" panose="02020603050405020304" pitchFamily="18" charset="0"/>
              </a:rPr>
              <a:t> </a:t>
            </a:r>
            <a:r>
              <a:rPr lang="en-US" dirty="0"/>
              <a:t>for </a:t>
            </a:r>
            <a:r>
              <a:rPr lang="en-US" i="1" dirty="0">
                <a:latin typeface="Times New Roman" panose="02020603050405020304" pitchFamily="18" charset="0"/>
              </a:rPr>
              <a:t>k</a:t>
            </a:r>
            <a:r>
              <a:rPr lang="en-US" dirty="0">
                <a:latin typeface="Times New Roman" panose="02020603050405020304" pitchFamily="18" charset="0"/>
              </a:rPr>
              <a:t> = 0, 1, 2, 3, …, </a:t>
            </a:r>
            <a:r>
              <a:rPr lang="en-US" i="1" dirty="0" err="1">
                <a:latin typeface="Times New Roman" panose="02020603050405020304" pitchFamily="18" charset="0"/>
              </a:rPr>
              <a:t>N</a:t>
            </a:r>
            <a:r>
              <a:rPr lang="en-US" baseline="-25000" dirty="0" err="1">
                <a:latin typeface="Times New Roman" panose="02020603050405020304" pitchFamily="18" charset="0"/>
              </a:rPr>
              <a:t>max</a:t>
            </a:r>
            <a:br>
              <a:rPr lang="en-US" dirty="0">
                <a:latin typeface="Times New Roman" panose="02020603050405020304" pitchFamily="18" charset="0"/>
              </a:rPr>
            </a:br>
            <a:r>
              <a:rPr lang="en-US" dirty="0"/>
              <a:t>and record the time </a:t>
            </a:r>
            <a:r>
              <a:rPr lang="en-US" i="1" dirty="0">
                <a:latin typeface="Times New Roman" panose="02020603050405020304" pitchFamily="18" charset="0"/>
              </a:rPr>
              <a:t>T</a:t>
            </a:r>
            <a:r>
              <a:rPr lang="en-US" i="1" baseline="-25000" dirty="0">
                <a:latin typeface="Times New Roman" panose="02020603050405020304" pitchFamily="18" charset="0"/>
              </a:rPr>
              <a:t>k</a:t>
            </a:r>
            <a:r>
              <a:rPr lang="en-US" i="1" dirty="0"/>
              <a:t> </a:t>
            </a:r>
            <a:r>
              <a:rPr lang="en-US" dirty="0"/>
              <a:t>for </a:t>
            </a:r>
            <a:r>
              <a:rPr lang="en-US" i="1" dirty="0">
                <a:latin typeface="Times New Roman" panose="02020603050405020304" pitchFamily="18" charset="0"/>
              </a:rPr>
              <a:t>n</a:t>
            </a:r>
            <a:r>
              <a:rPr lang="en-US" dirty="0">
                <a:latin typeface="Times New Roman" panose="02020603050405020304" pitchFamily="18" charset="0"/>
              </a:rPr>
              <a:t> = 2</a:t>
            </a:r>
            <a:r>
              <a:rPr lang="en-US" i="1" baseline="30000" dirty="0">
                <a:latin typeface="Times New Roman" panose="02020603050405020304" pitchFamily="18" charset="0"/>
              </a:rPr>
              <a:t>k</a:t>
            </a:r>
            <a:r>
              <a:rPr lang="en-US" dirty="0"/>
              <a:t> </a:t>
            </a:r>
          </a:p>
          <a:p>
            <a:pPr lvl="2"/>
            <a:r>
              <a:rPr lang="en-US" dirty="0"/>
              <a:t>Try to get as many points as is reasonable,</a:t>
            </a:r>
            <a:br>
              <a:rPr lang="en-US" dirty="0"/>
            </a:br>
            <a:r>
              <a:rPr lang="en-US" dirty="0"/>
              <a:t>	so sizes up to </a:t>
            </a:r>
            <a:r>
              <a:rPr lang="en-US" i="1" dirty="0">
                <a:latin typeface="Times New Roman" panose="02020603050405020304" pitchFamily="18" charset="0"/>
              </a:rPr>
              <a:t>n</a:t>
            </a:r>
            <a:r>
              <a:rPr lang="en-US" dirty="0">
                <a:latin typeface="Times New Roman" panose="02020603050405020304" pitchFamily="18" charset="0"/>
              </a:rPr>
              <a:t> = 2</a:t>
            </a:r>
            <a:r>
              <a:rPr lang="en-US" baseline="30000" dirty="0">
                <a:latin typeface="Times New Roman" panose="02020603050405020304" pitchFamily="18" charset="0"/>
              </a:rPr>
              <a:t>16</a:t>
            </a:r>
            <a:r>
              <a:rPr lang="en-US" dirty="0"/>
              <a:t> or more (</a:t>
            </a:r>
            <a:r>
              <a:rPr lang="en-US" i="1" dirty="0" err="1">
                <a:latin typeface="Times New Roman" panose="02020603050405020304" pitchFamily="18" charset="0"/>
              </a:rPr>
              <a:t>N</a:t>
            </a:r>
            <a:r>
              <a:rPr lang="en-US" baseline="-25000" dirty="0" err="1">
                <a:latin typeface="Times New Roman" panose="02020603050405020304" pitchFamily="18" charset="0"/>
              </a:rPr>
              <a:t>max</a:t>
            </a:r>
            <a:r>
              <a:rPr lang="en-US" dirty="0">
                <a:latin typeface="Times New Roman" panose="02020603050405020304" pitchFamily="18" charset="0"/>
              </a:rPr>
              <a:t> ≥ 16</a:t>
            </a:r>
            <a:r>
              <a:rPr lang="en-US" dirty="0"/>
              <a:t>)</a:t>
            </a:r>
          </a:p>
          <a:p>
            <a:pPr lvl="3"/>
            <a:r>
              <a:rPr lang="en-US" dirty="0"/>
              <a:t>This ensures lower-order terms are overwhelmed by the dominant term</a:t>
            </a:r>
          </a:p>
          <a:p>
            <a:pPr lvl="2"/>
            <a:r>
              <a:rPr lang="en-US" dirty="0"/>
              <a:t>If the run time is too large for problems of size </a:t>
            </a:r>
            <a:r>
              <a:rPr lang="en-US" i="1" dirty="0">
                <a:latin typeface="Times New Roman" panose="02020603050405020304" pitchFamily="18" charset="0"/>
              </a:rPr>
              <a:t>n</a:t>
            </a:r>
            <a:r>
              <a:rPr lang="en-US" dirty="0">
                <a:latin typeface="Times New Roman" panose="02020603050405020304" pitchFamily="18" charset="0"/>
              </a:rPr>
              <a:t> = 2</a:t>
            </a:r>
            <a:r>
              <a:rPr lang="en-US" baseline="30000" dirty="0">
                <a:latin typeface="Times New Roman" panose="02020603050405020304" pitchFamily="18" charset="0"/>
              </a:rPr>
              <a:t>16</a:t>
            </a:r>
            <a:r>
              <a:rPr lang="en-US" dirty="0"/>
              <a:t>,</a:t>
            </a:r>
          </a:p>
          <a:p>
            <a:pPr marL="914400" lvl="2" indent="0">
              <a:buNone/>
            </a:pPr>
            <a:r>
              <a:rPr lang="en-US" dirty="0">
                <a:latin typeface="Times New Roman" panose="02020603050405020304" pitchFamily="18" charset="0"/>
              </a:rPr>
              <a:t>	use                     or even </a:t>
            </a:r>
          </a:p>
          <a:p>
            <a:pPr lvl="1"/>
            <a:endParaRPr lang="en-US" dirty="0"/>
          </a:p>
          <a:p>
            <a:pPr lvl="1"/>
            <a:r>
              <a:rPr lang="en-US" dirty="0"/>
              <a:t>Gather at least two sample run times per </a:t>
            </a:r>
            <a:r>
              <a:rPr lang="en-US" i="1" dirty="0">
                <a:latin typeface="Times New Roman" panose="02020603050405020304" pitchFamily="18" charset="0"/>
              </a:rPr>
              <a:t>n</a:t>
            </a:r>
            <a:r>
              <a:rPr lang="en-US" dirty="0"/>
              <a:t>,</a:t>
            </a:r>
            <a:br>
              <a:rPr lang="en-US" dirty="0"/>
            </a:br>
            <a:r>
              <a:rPr lang="en-US" dirty="0"/>
              <a:t>	      as each sample will likely have some error in the timing</a:t>
            </a:r>
          </a:p>
          <a:p>
            <a:pPr lvl="2"/>
            <a:r>
              <a:rPr lang="en-US" dirty="0"/>
              <a:t>With three samples, we will have </a:t>
            </a:r>
            <a:r>
              <a:rPr lang="en-US" i="1" dirty="0"/>
              <a:t>T</a:t>
            </a:r>
            <a:r>
              <a:rPr lang="en-US" i="1" baseline="-25000" dirty="0"/>
              <a:t>k</a:t>
            </a:r>
            <a:r>
              <a:rPr lang="en-US" baseline="-25000" dirty="0"/>
              <a:t>,1</a:t>
            </a:r>
            <a:r>
              <a:rPr lang="en-US" dirty="0"/>
              <a:t>, </a:t>
            </a:r>
            <a:r>
              <a:rPr lang="en-US" i="1" dirty="0"/>
              <a:t>T</a:t>
            </a:r>
            <a:r>
              <a:rPr lang="en-US" i="1" baseline="-25000" dirty="0"/>
              <a:t>k</a:t>
            </a:r>
            <a:r>
              <a:rPr lang="en-US" baseline="-25000" dirty="0"/>
              <a:t>,2</a:t>
            </a:r>
            <a:r>
              <a:rPr lang="en-US" i="1" dirty="0"/>
              <a:t> </a:t>
            </a:r>
            <a:r>
              <a:rPr lang="en-US" dirty="0"/>
              <a:t>and</a:t>
            </a:r>
            <a:r>
              <a:rPr lang="en-US" i="1" dirty="0"/>
              <a:t> T</a:t>
            </a:r>
            <a:r>
              <a:rPr lang="en-US" i="1" baseline="-25000" dirty="0"/>
              <a:t>k</a:t>
            </a:r>
            <a:r>
              <a:rPr lang="en-US" baseline="-25000" dirty="0"/>
              <a:t>,3</a:t>
            </a:r>
            <a:r>
              <a:rPr lang="en-US" dirty="0"/>
              <a:t> </a:t>
            </a:r>
          </a:p>
          <a:p>
            <a:pPr lvl="2"/>
            <a:r>
              <a:rPr lang="en-US" dirty="0"/>
              <a:t>You cannot determine error from a single sample</a:t>
            </a:r>
          </a:p>
        </p:txBody>
      </p:sp>
      <p:sp>
        <p:nvSpPr>
          <p:cNvPr id="4" name="Footer Placeholder 3">
            <a:extLst>
              <a:ext uri="{FF2B5EF4-FFF2-40B4-BE49-F238E27FC236}">
                <a16:creationId xmlns:a16="http://schemas.microsoft.com/office/drawing/2014/main" id="{25BF313C-24D6-4EE7-8F80-4EC2BFA2D09E}"/>
              </a:ext>
            </a:extLst>
          </p:cNvPr>
          <p:cNvSpPr>
            <a:spLocks noGrp="1"/>
          </p:cNvSpPr>
          <p:nvPr>
            <p:ph type="ftr" sz="quarter" idx="11"/>
          </p:nvPr>
        </p:nvSpPr>
        <p:spPr/>
        <p:txBody>
          <a:bodyPr/>
          <a:lstStyle/>
          <a:p>
            <a:r>
              <a:rPr lang="en-US"/>
              <a:t>Polynomial and exponential growth</a:t>
            </a:r>
            <a:endParaRPr lang="en-CA" dirty="0"/>
          </a:p>
        </p:txBody>
      </p:sp>
      <p:sp>
        <p:nvSpPr>
          <p:cNvPr id="5" name="Slide Number Placeholder 4">
            <a:extLst>
              <a:ext uri="{FF2B5EF4-FFF2-40B4-BE49-F238E27FC236}">
                <a16:creationId xmlns:a16="http://schemas.microsoft.com/office/drawing/2014/main" id="{3CC14092-0355-44AC-A2FE-DF7F79717350}"/>
              </a:ext>
            </a:extLst>
          </p:cNvPr>
          <p:cNvSpPr>
            <a:spLocks noGrp="1"/>
          </p:cNvSpPr>
          <p:nvPr>
            <p:ph type="sldNum" sz="quarter" idx="12"/>
          </p:nvPr>
        </p:nvSpPr>
        <p:spPr/>
        <p:txBody>
          <a:bodyPr/>
          <a:lstStyle/>
          <a:p>
            <a:fld id="{42EF6DC8-DA9C-4533-8A40-BB00A2545AF8}" type="slidenum">
              <a:rPr lang="en-CA" smtClean="0"/>
              <a:pPr/>
              <a:t>14</a:t>
            </a:fld>
            <a:endParaRPr lang="en-CA"/>
          </a:p>
        </p:txBody>
      </p:sp>
      <p:graphicFrame>
        <p:nvGraphicFramePr>
          <p:cNvPr id="6" name="Object 5">
            <a:extLst>
              <a:ext uri="{FF2B5EF4-FFF2-40B4-BE49-F238E27FC236}">
                <a16:creationId xmlns:a16="http://schemas.microsoft.com/office/drawing/2014/main" id="{5F6A3EFA-837C-4CA4-A4F1-C2E1B4EDED6E}"/>
              </a:ext>
            </a:extLst>
          </p:cNvPr>
          <p:cNvGraphicFramePr>
            <a:graphicFrameLocks noChangeAspect="1"/>
          </p:cNvGraphicFramePr>
          <p:nvPr>
            <p:extLst>
              <p:ext uri="{D42A27DB-BD31-4B8C-83A1-F6EECF244321}">
                <p14:modId xmlns:p14="http://schemas.microsoft.com/office/powerpoint/2010/main" val="4025593913"/>
              </p:ext>
            </p:extLst>
          </p:nvPr>
        </p:nvGraphicFramePr>
        <p:xfrm>
          <a:off x="2763366" y="4285646"/>
          <a:ext cx="1190625" cy="673100"/>
        </p:xfrm>
        <a:graphic>
          <a:graphicData uri="http://schemas.openxmlformats.org/presentationml/2006/ole">
            <mc:AlternateContent xmlns:mc="http://schemas.openxmlformats.org/markup-compatibility/2006">
              <mc:Choice xmlns:v="urn:schemas-microsoft-com:vml" Requires="v">
                <p:oleObj name="Equation" r:id="rId5" imgW="672840" imgH="380880" progId="Equation.DSMT4">
                  <p:embed/>
                </p:oleObj>
              </mc:Choice>
              <mc:Fallback>
                <p:oleObj name="Equation" r:id="rId5" imgW="672840" imgH="380880" progId="Equation.DSMT4">
                  <p:embed/>
                  <p:pic>
                    <p:nvPicPr>
                      <p:cNvPr id="0" name=""/>
                      <p:cNvPicPr/>
                      <p:nvPr/>
                    </p:nvPicPr>
                    <p:blipFill>
                      <a:blip r:embed="rId6"/>
                      <a:stretch>
                        <a:fillRect/>
                      </a:stretch>
                    </p:blipFill>
                    <p:spPr>
                      <a:xfrm>
                        <a:off x="2763366" y="4285646"/>
                        <a:ext cx="1190625" cy="6731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C4CE2823-3F69-4E6A-A28B-9FF05A84824C}"/>
              </a:ext>
            </a:extLst>
          </p:cNvPr>
          <p:cNvGraphicFramePr>
            <a:graphicFrameLocks noChangeAspect="1"/>
          </p:cNvGraphicFramePr>
          <p:nvPr>
            <p:extLst>
              <p:ext uri="{D42A27DB-BD31-4B8C-83A1-F6EECF244321}">
                <p14:modId xmlns:p14="http://schemas.microsoft.com/office/powerpoint/2010/main" val="1342749407"/>
              </p:ext>
            </p:extLst>
          </p:nvPr>
        </p:nvGraphicFramePr>
        <p:xfrm>
          <a:off x="4860622" y="4282471"/>
          <a:ext cx="1192213" cy="676275"/>
        </p:xfrm>
        <a:graphic>
          <a:graphicData uri="http://schemas.openxmlformats.org/presentationml/2006/ole">
            <mc:AlternateContent xmlns:mc="http://schemas.openxmlformats.org/markup-compatibility/2006">
              <mc:Choice xmlns:v="urn:schemas-microsoft-com:vml" Requires="v">
                <p:oleObj name="Equation" r:id="rId7" imgW="672840" imgH="380880" progId="Equation.DSMT4">
                  <p:embed/>
                </p:oleObj>
              </mc:Choice>
              <mc:Fallback>
                <p:oleObj name="Equation" r:id="rId7" imgW="672840" imgH="380880" progId="Equation.DSMT4">
                  <p:embed/>
                  <p:pic>
                    <p:nvPicPr>
                      <p:cNvPr id="6" name="Object 5">
                        <a:extLst>
                          <a:ext uri="{FF2B5EF4-FFF2-40B4-BE49-F238E27FC236}">
                            <a16:creationId xmlns:a16="http://schemas.microsoft.com/office/drawing/2014/main" id="{5F6A3EFA-837C-4CA4-A4F1-C2E1B4EDED6E}"/>
                          </a:ext>
                        </a:extLst>
                      </p:cNvPr>
                      <p:cNvPicPr/>
                      <p:nvPr/>
                    </p:nvPicPr>
                    <p:blipFill>
                      <a:blip r:embed="rId8"/>
                      <a:stretch>
                        <a:fillRect/>
                      </a:stretch>
                    </p:blipFill>
                    <p:spPr>
                      <a:xfrm>
                        <a:off x="4860622" y="4282471"/>
                        <a:ext cx="1192213" cy="676275"/>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ADD7312E-EB33-41A0-BD81-22A4F937A44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4725778"/>
      </p:ext>
    </p:extLst>
  </p:cSld>
  <p:clrMapOvr>
    <a:masterClrMapping/>
  </p:clrMapOvr>
  <mc:AlternateContent xmlns:mc="http://schemas.openxmlformats.org/markup-compatibility/2006">
    <mc:Choice xmlns:p14="http://schemas.microsoft.com/office/powerpoint/2010/main" Requires="p14">
      <p:transition spd="slow" p14:dur="2000" advTm="167629"/>
    </mc:Choice>
    <mc:Fallback>
      <p:transition spd="slow" advTm="167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A206E-A6F5-4959-B6F8-1A1E41F56F77}"/>
              </a:ext>
            </a:extLst>
          </p:cNvPr>
          <p:cNvSpPr>
            <a:spLocks noGrp="1"/>
          </p:cNvSpPr>
          <p:nvPr>
            <p:ph type="title"/>
          </p:nvPr>
        </p:nvSpPr>
        <p:spPr/>
        <p:txBody>
          <a:bodyPr/>
          <a:lstStyle/>
          <a:p>
            <a:r>
              <a:rPr lang="en-US" dirty="0"/>
              <a:t>Polynomial growth</a:t>
            </a:r>
          </a:p>
        </p:txBody>
      </p:sp>
      <p:sp>
        <p:nvSpPr>
          <p:cNvPr id="3" name="Content Placeholder 2">
            <a:extLst>
              <a:ext uri="{FF2B5EF4-FFF2-40B4-BE49-F238E27FC236}">
                <a16:creationId xmlns:a16="http://schemas.microsoft.com/office/drawing/2014/main" id="{67EEC1DE-C783-41E2-AB0A-1B0722036BA7}"/>
              </a:ext>
            </a:extLst>
          </p:cNvPr>
          <p:cNvSpPr>
            <a:spLocks noGrp="1"/>
          </p:cNvSpPr>
          <p:nvPr>
            <p:ph idx="1"/>
          </p:nvPr>
        </p:nvSpPr>
        <p:spPr/>
        <p:txBody>
          <a:bodyPr/>
          <a:lstStyle/>
          <a:p>
            <a:r>
              <a:rPr lang="en-US" dirty="0"/>
              <a:t>For example, if the algorithm is Gaussian elimination and backward substitution, we may be able to deduce that the average run time is </a:t>
            </a:r>
          </a:p>
          <a:p>
            <a:endParaRPr lang="en-US" dirty="0"/>
          </a:p>
          <a:p>
            <a:endParaRPr lang="en-US" dirty="0"/>
          </a:p>
          <a:p>
            <a:pPr lvl="1"/>
            <a:r>
              <a:rPr lang="en-US" dirty="0"/>
              <a:t>If </a:t>
            </a:r>
            <a:r>
              <a:rPr lang="en-US" i="1" dirty="0"/>
              <a:t>n</a:t>
            </a:r>
            <a:r>
              <a:rPr lang="en-US" dirty="0"/>
              <a:t> = 10,</a:t>
            </a:r>
            <a:br>
              <a:rPr lang="en-US" dirty="0"/>
            </a:br>
            <a:r>
              <a:rPr lang="en-US" dirty="0"/>
              <a:t>	the higher-order term is just twice the lower-order terms</a:t>
            </a:r>
          </a:p>
          <a:p>
            <a:pPr lvl="1"/>
            <a:r>
              <a:rPr lang="en-US" dirty="0"/>
              <a:t>If </a:t>
            </a:r>
            <a:r>
              <a:rPr lang="en-US" i="1" dirty="0"/>
              <a:t>n</a:t>
            </a:r>
            <a:r>
              <a:rPr lang="en-US" dirty="0"/>
              <a:t> = 100,</a:t>
            </a:r>
            <a:br>
              <a:rPr lang="en-US" dirty="0"/>
            </a:br>
            <a:r>
              <a:rPr lang="en-US" dirty="0"/>
              <a:t>	the higher-order term is 23.5 times the lower-order terms</a:t>
            </a:r>
          </a:p>
          <a:p>
            <a:pPr lvl="1"/>
            <a:r>
              <a:rPr lang="en-US" dirty="0"/>
              <a:t>In the limit, the higher order term will be</a:t>
            </a:r>
            <a:br>
              <a:rPr lang="en-US" dirty="0"/>
            </a:br>
            <a:r>
              <a:rPr lang="en-US" dirty="0"/>
              <a:t>                                                   0.24</a:t>
            </a:r>
            <a:r>
              <a:rPr lang="en-US" i="1" dirty="0"/>
              <a:t>n</a:t>
            </a:r>
            <a:r>
              <a:rPr lang="en-US" dirty="0"/>
              <a:t> times the lower-order terms</a:t>
            </a:r>
          </a:p>
          <a:p>
            <a:pPr lvl="1"/>
            <a:endParaRPr lang="en-US" dirty="0"/>
          </a:p>
        </p:txBody>
      </p:sp>
      <p:sp>
        <p:nvSpPr>
          <p:cNvPr id="4" name="Footer Placeholder 3">
            <a:extLst>
              <a:ext uri="{FF2B5EF4-FFF2-40B4-BE49-F238E27FC236}">
                <a16:creationId xmlns:a16="http://schemas.microsoft.com/office/drawing/2014/main" id="{25BF313C-24D6-4EE7-8F80-4EC2BFA2D09E}"/>
              </a:ext>
            </a:extLst>
          </p:cNvPr>
          <p:cNvSpPr>
            <a:spLocks noGrp="1"/>
          </p:cNvSpPr>
          <p:nvPr>
            <p:ph type="ftr" sz="quarter" idx="11"/>
          </p:nvPr>
        </p:nvSpPr>
        <p:spPr/>
        <p:txBody>
          <a:bodyPr/>
          <a:lstStyle/>
          <a:p>
            <a:r>
              <a:rPr lang="en-US"/>
              <a:t>Polynomial and exponential growth</a:t>
            </a:r>
            <a:endParaRPr lang="en-CA" dirty="0"/>
          </a:p>
        </p:txBody>
      </p:sp>
      <p:sp>
        <p:nvSpPr>
          <p:cNvPr id="5" name="Slide Number Placeholder 4">
            <a:extLst>
              <a:ext uri="{FF2B5EF4-FFF2-40B4-BE49-F238E27FC236}">
                <a16:creationId xmlns:a16="http://schemas.microsoft.com/office/drawing/2014/main" id="{3CC14092-0355-44AC-A2FE-DF7F79717350}"/>
              </a:ext>
            </a:extLst>
          </p:cNvPr>
          <p:cNvSpPr>
            <a:spLocks noGrp="1"/>
          </p:cNvSpPr>
          <p:nvPr>
            <p:ph type="sldNum" sz="quarter" idx="12"/>
          </p:nvPr>
        </p:nvSpPr>
        <p:spPr/>
        <p:txBody>
          <a:bodyPr/>
          <a:lstStyle/>
          <a:p>
            <a:fld id="{42EF6DC8-DA9C-4533-8A40-BB00A2545AF8}" type="slidenum">
              <a:rPr lang="en-CA" smtClean="0"/>
              <a:pPr/>
              <a:t>15</a:t>
            </a:fld>
            <a:endParaRPr lang="en-CA"/>
          </a:p>
        </p:txBody>
      </p:sp>
      <p:graphicFrame>
        <p:nvGraphicFramePr>
          <p:cNvPr id="6" name="Object 5">
            <a:extLst>
              <a:ext uri="{FF2B5EF4-FFF2-40B4-BE49-F238E27FC236}">
                <a16:creationId xmlns:a16="http://schemas.microsoft.com/office/drawing/2014/main" id="{5F6A3EFA-837C-4CA4-A4F1-C2E1B4EDED6E}"/>
              </a:ext>
            </a:extLst>
          </p:cNvPr>
          <p:cNvGraphicFramePr>
            <a:graphicFrameLocks noChangeAspect="1"/>
          </p:cNvGraphicFramePr>
          <p:nvPr>
            <p:extLst>
              <p:ext uri="{D42A27DB-BD31-4B8C-83A1-F6EECF244321}">
                <p14:modId xmlns:p14="http://schemas.microsoft.com/office/powerpoint/2010/main" val="1366041586"/>
              </p:ext>
            </p:extLst>
          </p:nvPr>
        </p:nvGraphicFramePr>
        <p:xfrm>
          <a:off x="2705100" y="2790825"/>
          <a:ext cx="4311650" cy="449263"/>
        </p:xfrm>
        <a:graphic>
          <a:graphicData uri="http://schemas.openxmlformats.org/presentationml/2006/ole">
            <mc:AlternateContent xmlns:mc="http://schemas.openxmlformats.org/markup-compatibility/2006">
              <mc:Choice xmlns:v="urn:schemas-microsoft-com:vml" Requires="v">
                <p:oleObj name="Equation" r:id="rId5" imgW="2438280" imgH="253800" progId="Equation.DSMT4">
                  <p:embed/>
                </p:oleObj>
              </mc:Choice>
              <mc:Fallback>
                <p:oleObj name="Equation" r:id="rId5" imgW="2438280" imgH="253800" progId="Equation.DSMT4">
                  <p:embed/>
                  <p:pic>
                    <p:nvPicPr>
                      <p:cNvPr id="6" name="Object 5">
                        <a:extLst>
                          <a:ext uri="{FF2B5EF4-FFF2-40B4-BE49-F238E27FC236}">
                            <a16:creationId xmlns:a16="http://schemas.microsoft.com/office/drawing/2014/main" id="{5F6A3EFA-837C-4CA4-A4F1-C2E1B4EDED6E}"/>
                          </a:ext>
                        </a:extLst>
                      </p:cNvPr>
                      <p:cNvPicPr/>
                      <p:nvPr/>
                    </p:nvPicPr>
                    <p:blipFill>
                      <a:blip r:embed="rId6"/>
                      <a:stretch>
                        <a:fillRect/>
                      </a:stretch>
                    </p:blipFill>
                    <p:spPr>
                      <a:xfrm>
                        <a:off x="2705100" y="2790825"/>
                        <a:ext cx="4311650" cy="449263"/>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1A8085A2-2ECF-44C5-8F4C-B2E2F42966F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53297331"/>
      </p:ext>
    </p:extLst>
  </p:cSld>
  <p:clrMapOvr>
    <a:masterClrMapping/>
  </p:clrMapOvr>
  <mc:AlternateContent xmlns:mc="http://schemas.openxmlformats.org/markup-compatibility/2006">
    <mc:Choice xmlns:p14="http://schemas.microsoft.com/office/powerpoint/2010/main" Requires="p14">
      <p:transition spd="slow" p14:dur="2000" advTm="97590"/>
    </mc:Choice>
    <mc:Fallback>
      <p:transition spd="slow" advTm="97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A206E-A6F5-4959-B6F8-1A1E41F56F77}"/>
              </a:ext>
            </a:extLst>
          </p:cNvPr>
          <p:cNvSpPr>
            <a:spLocks noGrp="1"/>
          </p:cNvSpPr>
          <p:nvPr>
            <p:ph type="title"/>
          </p:nvPr>
        </p:nvSpPr>
        <p:spPr/>
        <p:txBody>
          <a:bodyPr/>
          <a:lstStyle/>
          <a:p>
            <a:r>
              <a:rPr lang="en-US" dirty="0"/>
              <a:t>Polynomial growth</a:t>
            </a:r>
          </a:p>
        </p:txBody>
      </p:sp>
      <p:sp>
        <p:nvSpPr>
          <p:cNvPr id="3" name="Content Placeholder 2">
            <a:extLst>
              <a:ext uri="{FF2B5EF4-FFF2-40B4-BE49-F238E27FC236}">
                <a16:creationId xmlns:a16="http://schemas.microsoft.com/office/drawing/2014/main" id="{67EEC1DE-C783-41E2-AB0A-1B0722036BA7}"/>
              </a:ext>
            </a:extLst>
          </p:cNvPr>
          <p:cNvSpPr>
            <a:spLocks noGrp="1"/>
          </p:cNvSpPr>
          <p:nvPr>
            <p:ph idx="1"/>
          </p:nvPr>
        </p:nvSpPr>
        <p:spPr/>
        <p:txBody>
          <a:bodyPr/>
          <a:lstStyle/>
          <a:p>
            <a:r>
              <a:rPr lang="en-US" dirty="0"/>
              <a:t>For example:</a:t>
            </a:r>
          </a:p>
        </p:txBody>
      </p:sp>
      <p:sp>
        <p:nvSpPr>
          <p:cNvPr id="4" name="Footer Placeholder 3">
            <a:extLst>
              <a:ext uri="{FF2B5EF4-FFF2-40B4-BE49-F238E27FC236}">
                <a16:creationId xmlns:a16="http://schemas.microsoft.com/office/drawing/2014/main" id="{25BF313C-24D6-4EE7-8F80-4EC2BFA2D09E}"/>
              </a:ext>
            </a:extLst>
          </p:cNvPr>
          <p:cNvSpPr>
            <a:spLocks noGrp="1"/>
          </p:cNvSpPr>
          <p:nvPr>
            <p:ph type="ftr" sz="quarter" idx="11"/>
          </p:nvPr>
        </p:nvSpPr>
        <p:spPr/>
        <p:txBody>
          <a:bodyPr/>
          <a:lstStyle/>
          <a:p>
            <a:r>
              <a:rPr lang="en-US"/>
              <a:t>Polynomial and exponential growth</a:t>
            </a:r>
            <a:endParaRPr lang="en-CA" dirty="0"/>
          </a:p>
        </p:txBody>
      </p:sp>
      <p:sp>
        <p:nvSpPr>
          <p:cNvPr id="5" name="Slide Number Placeholder 4">
            <a:extLst>
              <a:ext uri="{FF2B5EF4-FFF2-40B4-BE49-F238E27FC236}">
                <a16:creationId xmlns:a16="http://schemas.microsoft.com/office/drawing/2014/main" id="{3CC14092-0355-44AC-A2FE-DF7F79717350}"/>
              </a:ext>
            </a:extLst>
          </p:cNvPr>
          <p:cNvSpPr>
            <a:spLocks noGrp="1"/>
          </p:cNvSpPr>
          <p:nvPr>
            <p:ph type="sldNum" sz="quarter" idx="12"/>
          </p:nvPr>
        </p:nvSpPr>
        <p:spPr/>
        <p:txBody>
          <a:bodyPr/>
          <a:lstStyle/>
          <a:p>
            <a:fld id="{42EF6DC8-DA9C-4533-8A40-BB00A2545AF8}" type="slidenum">
              <a:rPr lang="en-CA" smtClean="0"/>
              <a:pPr/>
              <a:t>16</a:t>
            </a:fld>
            <a:endParaRPr lang="en-CA"/>
          </a:p>
        </p:txBody>
      </p:sp>
      <p:cxnSp>
        <p:nvCxnSpPr>
          <p:cNvPr id="9" name="Straight Connector 8">
            <a:extLst>
              <a:ext uri="{FF2B5EF4-FFF2-40B4-BE49-F238E27FC236}">
                <a16:creationId xmlns:a16="http://schemas.microsoft.com/office/drawing/2014/main" id="{B74A9EDF-67C0-4ED1-BB2C-8605EF724444}"/>
              </a:ext>
            </a:extLst>
          </p:cNvPr>
          <p:cNvCxnSpPr>
            <a:cxnSpLocks/>
          </p:cNvCxnSpPr>
          <p:nvPr/>
        </p:nvCxnSpPr>
        <p:spPr>
          <a:xfrm>
            <a:off x="2463501" y="2409713"/>
            <a:ext cx="0" cy="293683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F44A85-A790-4FBB-BAD3-CF5D427AFBEB}"/>
              </a:ext>
            </a:extLst>
          </p:cNvPr>
          <p:cNvCxnSpPr>
            <a:cxnSpLocks/>
          </p:cNvCxnSpPr>
          <p:nvPr/>
        </p:nvCxnSpPr>
        <p:spPr>
          <a:xfrm flipH="1">
            <a:off x="2452744" y="5346550"/>
            <a:ext cx="456124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12F20D5-5C1E-4CF9-AE3D-8F18CA484735}"/>
              </a:ext>
            </a:extLst>
          </p:cNvPr>
          <p:cNvSpPr txBox="1"/>
          <p:nvPr/>
        </p:nvSpPr>
        <p:spPr>
          <a:xfrm>
            <a:off x="4541591" y="5520913"/>
            <a:ext cx="364291"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endParaRPr lang="en-US" i="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CA1B1276-E034-494E-AE19-A1BBC9236D23}"/>
              </a:ext>
            </a:extLst>
          </p:cNvPr>
          <p:cNvSpPr txBox="1"/>
          <p:nvPr/>
        </p:nvSpPr>
        <p:spPr>
          <a:xfrm>
            <a:off x="1868655" y="3436327"/>
            <a:ext cx="364291"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lang="en-US" i="1" dirty="0">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63A7F9AC-A44A-4BDB-84C3-7377EDF0AAF4}"/>
              </a:ext>
            </a:extLst>
          </p:cNvPr>
          <p:cNvSpPr/>
          <p:nvPr/>
        </p:nvSpPr>
        <p:spPr>
          <a:xfrm>
            <a:off x="6477892" y="256031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BB3174E-BF20-4221-8D89-7C301CC5A89A}"/>
              </a:ext>
            </a:extLst>
          </p:cNvPr>
          <p:cNvSpPr/>
          <p:nvPr/>
        </p:nvSpPr>
        <p:spPr>
          <a:xfrm>
            <a:off x="6477892" y="271271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0DC6F3E-0160-439F-9107-B0FD71B723DE}"/>
              </a:ext>
            </a:extLst>
          </p:cNvPr>
          <p:cNvSpPr/>
          <p:nvPr/>
        </p:nvSpPr>
        <p:spPr>
          <a:xfrm>
            <a:off x="6477892" y="260455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D5959F1-7806-45C5-9345-731BFEC9709B}"/>
              </a:ext>
            </a:extLst>
          </p:cNvPr>
          <p:cNvSpPr/>
          <p:nvPr/>
        </p:nvSpPr>
        <p:spPr>
          <a:xfrm>
            <a:off x="4597096" y="410085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56A95A8-12BB-48FA-A96C-12BA40739B81}"/>
              </a:ext>
            </a:extLst>
          </p:cNvPr>
          <p:cNvSpPr/>
          <p:nvPr/>
        </p:nvSpPr>
        <p:spPr>
          <a:xfrm>
            <a:off x="4597096" y="425325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1432FEF-E093-4CCB-95F1-D9C0D766BFF3}"/>
              </a:ext>
            </a:extLst>
          </p:cNvPr>
          <p:cNvSpPr/>
          <p:nvPr/>
        </p:nvSpPr>
        <p:spPr>
          <a:xfrm>
            <a:off x="4597096" y="419234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E9900D6-17CF-472B-8ACC-19F1BC5319F4}"/>
              </a:ext>
            </a:extLst>
          </p:cNvPr>
          <p:cNvSpPr/>
          <p:nvPr/>
        </p:nvSpPr>
        <p:spPr>
          <a:xfrm>
            <a:off x="3544644" y="476478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1274E2A-7B35-41C1-A036-321CF99BD419}"/>
              </a:ext>
            </a:extLst>
          </p:cNvPr>
          <p:cNvSpPr/>
          <p:nvPr/>
        </p:nvSpPr>
        <p:spPr>
          <a:xfrm>
            <a:off x="3544644" y="490327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D0B1586-4CC1-49E1-BA03-9CF5EE883F3D}"/>
              </a:ext>
            </a:extLst>
          </p:cNvPr>
          <p:cNvSpPr/>
          <p:nvPr/>
        </p:nvSpPr>
        <p:spPr>
          <a:xfrm>
            <a:off x="3544644" y="479716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72FA2DD-CC1E-4B8B-BC3B-D277C5694CEE}"/>
              </a:ext>
            </a:extLst>
          </p:cNvPr>
          <p:cNvSpPr/>
          <p:nvPr/>
        </p:nvSpPr>
        <p:spPr>
          <a:xfrm>
            <a:off x="3008561" y="499476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855BC49-422F-445C-AA8F-D048BFD73082}"/>
              </a:ext>
            </a:extLst>
          </p:cNvPr>
          <p:cNvSpPr/>
          <p:nvPr/>
        </p:nvSpPr>
        <p:spPr>
          <a:xfrm>
            <a:off x="3008561" y="510891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C94F5E7-6EF2-452B-A10D-749F9E4BCC0A}"/>
              </a:ext>
            </a:extLst>
          </p:cNvPr>
          <p:cNvSpPr/>
          <p:nvPr/>
        </p:nvSpPr>
        <p:spPr>
          <a:xfrm>
            <a:off x="3008561" y="505843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A313E82-B597-4DE5-96A5-D51957927F6A}"/>
              </a:ext>
            </a:extLst>
          </p:cNvPr>
          <p:cNvSpPr/>
          <p:nvPr/>
        </p:nvSpPr>
        <p:spPr>
          <a:xfrm>
            <a:off x="2741419" y="50847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79CCBA04-87A8-4A3E-841E-73B370C04CC7}"/>
              </a:ext>
            </a:extLst>
          </p:cNvPr>
          <p:cNvSpPr/>
          <p:nvPr/>
        </p:nvSpPr>
        <p:spPr>
          <a:xfrm>
            <a:off x="2741419" y="519402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1B9508CC-43BA-4D10-9EFB-AE3462A41955}"/>
              </a:ext>
            </a:extLst>
          </p:cNvPr>
          <p:cNvSpPr/>
          <p:nvPr/>
        </p:nvSpPr>
        <p:spPr>
          <a:xfrm>
            <a:off x="2741419" y="512064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8F85C69A-8CB7-4BBA-9D95-032E89D51308}"/>
              </a:ext>
            </a:extLst>
          </p:cNvPr>
          <p:cNvSpPr/>
          <p:nvPr/>
        </p:nvSpPr>
        <p:spPr>
          <a:xfrm>
            <a:off x="2573906" y="524217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7BE4C99C-88DE-4776-8709-096A0DD195AA}"/>
              </a:ext>
            </a:extLst>
          </p:cNvPr>
          <p:cNvSpPr/>
          <p:nvPr/>
        </p:nvSpPr>
        <p:spPr>
          <a:xfrm>
            <a:off x="2573906" y="526244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926BFD38-F34D-4625-BB43-A0904E948948}"/>
              </a:ext>
            </a:extLst>
          </p:cNvPr>
          <p:cNvSpPr/>
          <p:nvPr/>
        </p:nvSpPr>
        <p:spPr>
          <a:xfrm>
            <a:off x="2573906" y="5208491"/>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2E28466-8ED3-4DEA-A8FE-53ABC4A89A47}"/>
              </a:ext>
            </a:extLst>
          </p:cNvPr>
          <p:cNvSpPr/>
          <p:nvPr/>
        </p:nvSpPr>
        <p:spPr>
          <a:xfrm>
            <a:off x="2489743" y="521832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8D85785-5756-46F8-9758-F9F15906AE90}"/>
              </a:ext>
            </a:extLst>
          </p:cNvPr>
          <p:cNvSpPr/>
          <p:nvPr/>
        </p:nvSpPr>
        <p:spPr>
          <a:xfrm>
            <a:off x="2489743" y="526584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57A1C39B-0B9B-466D-ABF6-66319E64A135}"/>
              </a:ext>
            </a:extLst>
          </p:cNvPr>
          <p:cNvSpPr/>
          <p:nvPr/>
        </p:nvSpPr>
        <p:spPr>
          <a:xfrm>
            <a:off x="2489743" y="522374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9E50324E-454A-4FC9-B967-BCE338DF1833}"/>
              </a:ext>
            </a:extLst>
          </p:cNvPr>
          <p:cNvSpPr/>
          <p:nvPr/>
        </p:nvSpPr>
        <p:spPr>
          <a:xfrm>
            <a:off x="2463061" y="522692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215CDFCE-AFB3-4918-8A51-2CEDD81D08BE}"/>
              </a:ext>
            </a:extLst>
          </p:cNvPr>
          <p:cNvSpPr/>
          <p:nvPr/>
        </p:nvSpPr>
        <p:spPr>
          <a:xfrm>
            <a:off x="2463061" y="526901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472B3975-AE11-42FE-BFE5-29CB10AA593A}"/>
              </a:ext>
            </a:extLst>
          </p:cNvPr>
          <p:cNvSpPr/>
          <p:nvPr/>
        </p:nvSpPr>
        <p:spPr>
          <a:xfrm>
            <a:off x="2463061" y="522692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F21E815A-D084-4BB1-A2F9-696F122C8755}"/>
              </a:ext>
            </a:extLst>
          </p:cNvPr>
          <p:cNvSpPr/>
          <p:nvPr/>
        </p:nvSpPr>
        <p:spPr>
          <a:xfrm>
            <a:off x="2425527" y="523010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AA9129B3-27DB-4275-B3A1-F2309D69CD44}"/>
              </a:ext>
            </a:extLst>
          </p:cNvPr>
          <p:cNvSpPr/>
          <p:nvPr/>
        </p:nvSpPr>
        <p:spPr>
          <a:xfrm>
            <a:off x="2425527" y="526947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45B4FF8E-4429-45CD-A6E5-5551C740F44A}"/>
              </a:ext>
            </a:extLst>
          </p:cNvPr>
          <p:cNvSpPr/>
          <p:nvPr/>
        </p:nvSpPr>
        <p:spPr>
          <a:xfrm>
            <a:off x="2425527" y="523823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Audio 47">
            <a:hlinkClick r:id="" action="ppaction://media"/>
            <a:extLst>
              <a:ext uri="{FF2B5EF4-FFF2-40B4-BE49-F238E27FC236}">
                <a16:creationId xmlns:a16="http://schemas.microsoft.com/office/drawing/2014/main" id="{0C846BEE-D5CC-4135-AB89-735FDF1D22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56903675"/>
      </p:ext>
    </p:extLst>
  </p:cSld>
  <p:clrMapOvr>
    <a:masterClrMapping/>
  </p:clrMapOvr>
  <mc:AlternateContent xmlns:mc="http://schemas.openxmlformats.org/markup-compatibility/2006">
    <mc:Choice xmlns:p14="http://schemas.microsoft.com/office/powerpoint/2010/main" Requires="p14">
      <p:transition spd="slow" p14:dur="2000" advTm="77061"/>
    </mc:Choice>
    <mc:Fallback>
      <p:transition spd="slow" advTm="77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A206E-A6F5-4959-B6F8-1A1E41F56F77}"/>
              </a:ext>
            </a:extLst>
          </p:cNvPr>
          <p:cNvSpPr>
            <a:spLocks noGrp="1"/>
          </p:cNvSpPr>
          <p:nvPr>
            <p:ph type="title"/>
          </p:nvPr>
        </p:nvSpPr>
        <p:spPr/>
        <p:txBody>
          <a:bodyPr/>
          <a:lstStyle/>
          <a:p>
            <a:r>
              <a:rPr lang="en-US" dirty="0"/>
              <a:t>Polynomial growth</a:t>
            </a:r>
          </a:p>
        </p:txBody>
      </p:sp>
      <p:sp>
        <p:nvSpPr>
          <p:cNvPr id="3" name="Content Placeholder 2">
            <a:extLst>
              <a:ext uri="{FF2B5EF4-FFF2-40B4-BE49-F238E27FC236}">
                <a16:creationId xmlns:a16="http://schemas.microsoft.com/office/drawing/2014/main" id="{67EEC1DE-C783-41E2-AB0A-1B0722036BA7}"/>
              </a:ext>
            </a:extLst>
          </p:cNvPr>
          <p:cNvSpPr>
            <a:spLocks noGrp="1"/>
          </p:cNvSpPr>
          <p:nvPr>
            <p:ph idx="1"/>
          </p:nvPr>
        </p:nvSpPr>
        <p:spPr/>
        <p:txBody>
          <a:bodyPr/>
          <a:lstStyle/>
          <a:p>
            <a:r>
              <a:rPr lang="en-US" dirty="0"/>
              <a:t>Step 2: Analysis</a:t>
            </a:r>
          </a:p>
          <a:p>
            <a:pPr lvl="1"/>
            <a:r>
              <a:rPr lang="en-US" dirty="0"/>
              <a:t>Plot a log-log plot of </a:t>
            </a:r>
            <a:r>
              <a:rPr lang="en-US" dirty="0">
                <a:latin typeface="Times New Roman" panose="02020603050405020304" pitchFamily="18" charset="0"/>
              </a:rPr>
              <a:t>log(2</a:t>
            </a:r>
            <a:r>
              <a:rPr lang="en-US" i="1" baseline="30000" dirty="0">
                <a:latin typeface="Times New Roman" panose="02020603050405020304" pitchFamily="18" charset="0"/>
              </a:rPr>
              <a:t>k</a:t>
            </a:r>
            <a:r>
              <a:rPr lang="en-US" dirty="0">
                <a:latin typeface="Times New Roman" panose="02020603050405020304" pitchFamily="18" charset="0"/>
              </a:rPr>
              <a:t>)</a:t>
            </a:r>
            <a:r>
              <a:rPr lang="en-US" dirty="0"/>
              <a:t> versus </a:t>
            </a:r>
            <a:r>
              <a:rPr lang="en-US" dirty="0">
                <a:latin typeface="Times New Roman" panose="02020603050405020304" pitchFamily="18" charset="0"/>
              </a:rPr>
              <a:t>log( </a:t>
            </a:r>
            <a:r>
              <a:rPr lang="en-US" i="1" dirty="0">
                <a:latin typeface="Times New Roman" panose="02020603050405020304" pitchFamily="18" charset="0"/>
              </a:rPr>
              <a:t>T</a:t>
            </a:r>
            <a:r>
              <a:rPr lang="en-US" i="1" baseline="-25000" dirty="0">
                <a:latin typeface="Times New Roman" panose="02020603050405020304" pitchFamily="18" charset="0"/>
              </a:rPr>
              <a:t>k</a:t>
            </a:r>
            <a:r>
              <a:rPr lang="en-US" baseline="-25000" dirty="0">
                <a:latin typeface="Times New Roman" panose="02020603050405020304" pitchFamily="18" charset="0"/>
              </a:rPr>
              <a:t>, </a:t>
            </a:r>
            <a:r>
              <a:rPr lang="en-US" i="1" baseline="-25000" dirty="0">
                <a:latin typeface="Times New Roman" panose="02020603050405020304" pitchFamily="18" charset="0"/>
              </a:rPr>
              <a:t>j</a:t>
            </a:r>
            <a:r>
              <a:rPr lang="en-US" dirty="0">
                <a:latin typeface="Times New Roman" panose="02020603050405020304" pitchFamily="18" charset="0"/>
              </a:rPr>
              <a:t> )</a:t>
            </a:r>
          </a:p>
          <a:p>
            <a:pPr lvl="1"/>
            <a:r>
              <a:rPr lang="en-US" dirty="0"/>
              <a:t>It doesn’t matter the base of the logarithm,</a:t>
            </a:r>
            <a:br>
              <a:rPr lang="en-US" dirty="0"/>
            </a:br>
            <a:r>
              <a:rPr lang="en-US" dirty="0"/>
              <a:t>                    so long as both are the same</a:t>
            </a:r>
          </a:p>
          <a:p>
            <a:pPr lvl="2"/>
            <a:r>
              <a:rPr lang="en-US" dirty="0"/>
              <a:t>If you use a base-2 logarithm, the powers of two are integers</a:t>
            </a:r>
          </a:p>
          <a:p>
            <a:pPr lvl="2"/>
            <a:r>
              <a:rPr lang="en-US" dirty="0"/>
              <a:t>Recall that </a:t>
            </a:r>
            <a:r>
              <a:rPr lang="en-US" dirty="0">
                <a:latin typeface="Times New Roman" panose="02020603050405020304" pitchFamily="18" charset="0"/>
              </a:rPr>
              <a:t>lg(</a:t>
            </a:r>
            <a:r>
              <a:rPr lang="en-US" i="1" dirty="0">
                <a:latin typeface="Times New Roman" panose="02020603050405020304" pitchFamily="18" charset="0"/>
              </a:rPr>
              <a:t>n</a:t>
            </a:r>
            <a:r>
              <a:rPr lang="en-US" dirty="0">
                <a:latin typeface="Times New Roman" panose="02020603050405020304" pitchFamily="18" charset="0"/>
              </a:rPr>
              <a:t>)</a:t>
            </a:r>
            <a:r>
              <a:rPr lang="en-US" dirty="0"/>
              <a:t> often represents </a:t>
            </a:r>
            <a:r>
              <a:rPr lang="en-US" dirty="0">
                <a:latin typeface="Times New Roman" panose="02020603050405020304" pitchFamily="18" charset="0"/>
              </a:rPr>
              <a:t>log</a:t>
            </a:r>
            <a:r>
              <a:rPr lang="en-US" baseline="-25000" dirty="0">
                <a:latin typeface="Times New Roman" panose="02020603050405020304" pitchFamily="18" charset="0"/>
              </a:rPr>
              <a:t>2</a:t>
            </a:r>
            <a:r>
              <a:rPr lang="en-US" dirty="0">
                <a:latin typeface="Times New Roman" panose="02020603050405020304" pitchFamily="18" charset="0"/>
              </a:rPr>
              <a:t>(</a:t>
            </a:r>
            <a:r>
              <a:rPr lang="en-US" i="1" dirty="0">
                <a:latin typeface="Times New Roman" panose="02020603050405020304" pitchFamily="18" charset="0"/>
              </a:rPr>
              <a:t>n</a:t>
            </a:r>
            <a:r>
              <a:rPr lang="en-US" dirty="0">
                <a:latin typeface="Times New Roman" panose="02020603050405020304" pitchFamily="18" charset="0"/>
              </a:rPr>
              <a:t>)</a:t>
            </a:r>
          </a:p>
          <a:p>
            <a:pPr lvl="1"/>
            <a:r>
              <a:rPr lang="en-US" dirty="0"/>
              <a:t>Determine visually if it appears in the limit to be a straight line</a:t>
            </a:r>
          </a:p>
          <a:p>
            <a:pPr lvl="2"/>
            <a:r>
              <a:rPr lang="en-US" dirty="0"/>
              <a:t>If it isn’t, you may have exponential growth or decay!</a:t>
            </a:r>
          </a:p>
          <a:p>
            <a:pPr lvl="1"/>
            <a:r>
              <a:rPr lang="en-US" dirty="0"/>
              <a:t>Determine at which point it seems that the effect of the lower-order terms (the </a:t>
            </a:r>
            <a:r>
              <a:rPr lang="en-US" dirty="0">
                <a:latin typeface="Times New Roman" panose="02020603050405020304" pitchFamily="18" charset="0"/>
              </a:rPr>
              <a:t>o(</a:t>
            </a:r>
            <a:r>
              <a:rPr lang="en-US" i="1" dirty="0" err="1">
                <a:latin typeface="Times New Roman" panose="02020603050405020304" pitchFamily="18" charset="0"/>
              </a:rPr>
              <a:t>n</a:t>
            </a:r>
            <a:r>
              <a:rPr lang="en-US" i="1" baseline="30000" dirty="0" err="1">
                <a:latin typeface="Times New Roman" panose="02020603050405020304" pitchFamily="18" charset="0"/>
              </a:rPr>
              <a:t>b</a:t>
            </a:r>
            <a:r>
              <a:rPr lang="en-US" dirty="0">
                <a:latin typeface="Times New Roman" panose="02020603050405020304" pitchFamily="18" charset="0"/>
              </a:rPr>
              <a:t>)</a:t>
            </a:r>
            <a:r>
              <a:rPr lang="en-US" dirty="0"/>
              <a:t> component) has diminished impact</a:t>
            </a:r>
          </a:p>
        </p:txBody>
      </p:sp>
      <p:sp>
        <p:nvSpPr>
          <p:cNvPr id="4" name="Footer Placeholder 3">
            <a:extLst>
              <a:ext uri="{FF2B5EF4-FFF2-40B4-BE49-F238E27FC236}">
                <a16:creationId xmlns:a16="http://schemas.microsoft.com/office/drawing/2014/main" id="{25BF313C-24D6-4EE7-8F80-4EC2BFA2D09E}"/>
              </a:ext>
            </a:extLst>
          </p:cNvPr>
          <p:cNvSpPr>
            <a:spLocks noGrp="1"/>
          </p:cNvSpPr>
          <p:nvPr>
            <p:ph type="ftr" sz="quarter" idx="11"/>
          </p:nvPr>
        </p:nvSpPr>
        <p:spPr/>
        <p:txBody>
          <a:bodyPr/>
          <a:lstStyle/>
          <a:p>
            <a:r>
              <a:rPr lang="en-US"/>
              <a:t>Polynomial and exponential growth</a:t>
            </a:r>
            <a:endParaRPr lang="en-CA" dirty="0"/>
          </a:p>
        </p:txBody>
      </p:sp>
      <p:sp>
        <p:nvSpPr>
          <p:cNvPr id="5" name="Slide Number Placeholder 4">
            <a:extLst>
              <a:ext uri="{FF2B5EF4-FFF2-40B4-BE49-F238E27FC236}">
                <a16:creationId xmlns:a16="http://schemas.microsoft.com/office/drawing/2014/main" id="{3CC14092-0355-44AC-A2FE-DF7F79717350}"/>
              </a:ext>
            </a:extLst>
          </p:cNvPr>
          <p:cNvSpPr>
            <a:spLocks noGrp="1"/>
          </p:cNvSpPr>
          <p:nvPr>
            <p:ph type="sldNum" sz="quarter" idx="12"/>
          </p:nvPr>
        </p:nvSpPr>
        <p:spPr/>
        <p:txBody>
          <a:bodyPr/>
          <a:lstStyle/>
          <a:p>
            <a:fld id="{42EF6DC8-DA9C-4533-8A40-BB00A2545AF8}" type="slidenum">
              <a:rPr lang="en-CA" smtClean="0"/>
              <a:pPr/>
              <a:t>17</a:t>
            </a:fld>
            <a:endParaRPr lang="en-CA"/>
          </a:p>
        </p:txBody>
      </p:sp>
      <p:pic>
        <p:nvPicPr>
          <p:cNvPr id="9" name="Audio 8">
            <a:hlinkClick r:id="" action="ppaction://media"/>
            <a:extLst>
              <a:ext uri="{FF2B5EF4-FFF2-40B4-BE49-F238E27FC236}">
                <a16:creationId xmlns:a16="http://schemas.microsoft.com/office/drawing/2014/main" id="{942FE6EA-6412-4EE7-B27E-0ED28F19629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81142650"/>
      </p:ext>
    </p:extLst>
  </p:cSld>
  <p:clrMapOvr>
    <a:masterClrMapping/>
  </p:clrMapOvr>
  <mc:AlternateContent xmlns:mc="http://schemas.openxmlformats.org/markup-compatibility/2006">
    <mc:Choice xmlns:p14="http://schemas.microsoft.com/office/powerpoint/2010/main" Requires="p14">
      <p:transition spd="slow" p14:dur="2000" advTm="94362"/>
    </mc:Choice>
    <mc:Fallback>
      <p:transition spd="slow" advTm="94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A206E-A6F5-4959-B6F8-1A1E41F56F77}"/>
              </a:ext>
            </a:extLst>
          </p:cNvPr>
          <p:cNvSpPr>
            <a:spLocks noGrp="1"/>
          </p:cNvSpPr>
          <p:nvPr>
            <p:ph type="title"/>
          </p:nvPr>
        </p:nvSpPr>
        <p:spPr/>
        <p:txBody>
          <a:bodyPr/>
          <a:lstStyle/>
          <a:p>
            <a:r>
              <a:rPr lang="en-US" dirty="0"/>
              <a:t>Polynomial growth</a:t>
            </a:r>
          </a:p>
        </p:txBody>
      </p:sp>
      <p:sp>
        <p:nvSpPr>
          <p:cNvPr id="3" name="Content Placeholder 2">
            <a:extLst>
              <a:ext uri="{FF2B5EF4-FFF2-40B4-BE49-F238E27FC236}">
                <a16:creationId xmlns:a16="http://schemas.microsoft.com/office/drawing/2014/main" id="{67EEC1DE-C783-41E2-AB0A-1B0722036BA7}"/>
              </a:ext>
            </a:extLst>
          </p:cNvPr>
          <p:cNvSpPr>
            <a:spLocks noGrp="1"/>
          </p:cNvSpPr>
          <p:nvPr>
            <p:ph idx="1"/>
          </p:nvPr>
        </p:nvSpPr>
        <p:spPr/>
        <p:txBody>
          <a:bodyPr/>
          <a:lstStyle/>
          <a:p>
            <a:r>
              <a:rPr lang="en-US" dirty="0"/>
              <a:t>For example:</a:t>
            </a:r>
          </a:p>
        </p:txBody>
      </p:sp>
      <p:sp>
        <p:nvSpPr>
          <p:cNvPr id="4" name="Footer Placeholder 3">
            <a:extLst>
              <a:ext uri="{FF2B5EF4-FFF2-40B4-BE49-F238E27FC236}">
                <a16:creationId xmlns:a16="http://schemas.microsoft.com/office/drawing/2014/main" id="{25BF313C-24D6-4EE7-8F80-4EC2BFA2D09E}"/>
              </a:ext>
            </a:extLst>
          </p:cNvPr>
          <p:cNvSpPr>
            <a:spLocks noGrp="1"/>
          </p:cNvSpPr>
          <p:nvPr>
            <p:ph type="ftr" sz="quarter" idx="11"/>
          </p:nvPr>
        </p:nvSpPr>
        <p:spPr/>
        <p:txBody>
          <a:bodyPr/>
          <a:lstStyle/>
          <a:p>
            <a:r>
              <a:rPr lang="en-US"/>
              <a:t>Polynomial and exponential growth</a:t>
            </a:r>
            <a:endParaRPr lang="en-CA" dirty="0"/>
          </a:p>
        </p:txBody>
      </p:sp>
      <p:sp>
        <p:nvSpPr>
          <p:cNvPr id="5" name="Slide Number Placeholder 4">
            <a:extLst>
              <a:ext uri="{FF2B5EF4-FFF2-40B4-BE49-F238E27FC236}">
                <a16:creationId xmlns:a16="http://schemas.microsoft.com/office/drawing/2014/main" id="{3CC14092-0355-44AC-A2FE-DF7F79717350}"/>
              </a:ext>
            </a:extLst>
          </p:cNvPr>
          <p:cNvSpPr>
            <a:spLocks noGrp="1"/>
          </p:cNvSpPr>
          <p:nvPr>
            <p:ph type="sldNum" sz="quarter" idx="12"/>
          </p:nvPr>
        </p:nvSpPr>
        <p:spPr/>
        <p:txBody>
          <a:bodyPr/>
          <a:lstStyle/>
          <a:p>
            <a:fld id="{42EF6DC8-DA9C-4533-8A40-BB00A2545AF8}" type="slidenum">
              <a:rPr lang="en-CA" smtClean="0"/>
              <a:pPr/>
              <a:t>18</a:t>
            </a:fld>
            <a:endParaRPr lang="en-CA"/>
          </a:p>
        </p:txBody>
      </p:sp>
      <p:cxnSp>
        <p:nvCxnSpPr>
          <p:cNvPr id="9" name="Straight Connector 8">
            <a:extLst>
              <a:ext uri="{FF2B5EF4-FFF2-40B4-BE49-F238E27FC236}">
                <a16:creationId xmlns:a16="http://schemas.microsoft.com/office/drawing/2014/main" id="{B74A9EDF-67C0-4ED1-BB2C-8605EF724444}"/>
              </a:ext>
            </a:extLst>
          </p:cNvPr>
          <p:cNvCxnSpPr>
            <a:cxnSpLocks/>
          </p:cNvCxnSpPr>
          <p:nvPr/>
        </p:nvCxnSpPr>
        <p:spPr>
          <a:xfrm flipH="1">
            <a:off x="3107086" y="2418102"/>
            <a:ext cx="10757" cy="36303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F44A85-A790-4FBB-BAD3-CF5D427AFBEB}"/>
              </a:ext>
            </a:extLst>
          </p:cNvPr>
          <p:cNvCxnSpPr>
            <a:cxnSpLocks/>
          </p:cNvCxnSpPr>
          <p:nvPr/>
        </p:nvCxnSpPr>
        <p:spPr>
          <a:xfrm flipH="1">
            <a:off x="3107087" y="4784487"/>
            <a:ext cx="258903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12F20D5-5C1E-4CF9-AE3D-8F18CA484735}"/>
              </a:ext>
            </a:extLst>
          </p:cNvPr>
          <p:cNvSpPr txBox="1"/>
          <p:nvPr/>
        </p:nvSpPr>
        <p:spPr>
          <a:xfrm>
            <a:off x="5869474" y="4560942"/>
            <a:ext cx="777029" cy="430887"/>
          </a:xfrm>
          <a:prstGeom prst="rect">
            <a:avLst/>
          </a:prstGeom>
          <a:noFill/>
        </p:spPr>
        <p:txBody>
          <a:bodyPr wrap="square">
            <a:spAutoFit/>
          </a:bodyPr>
          <a:lstStyle/>
          <a:p>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lg(</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CA1B1276-E034-494E-AE19-A1BBC9236D23}"/>
              </a:ext>
            </a:extLst>
          </p:cNvPr>
          <p:cNvSpPr txBox="1"/>
          <p:nvPr/>
        </p:nvSpPr>
        <p:spPr>
          <a:xfrm>
            <a:off x="2130809" y="3444716"/>
            <a:ext cx="756480" cy="430887"/>
          </a:xfrm>
          <a:prstGeom prst="rect">
            <a:avLst/>
          </a:prstGeom>
          <a:noFill/>
        </p:spPr>
        <p:txBody>
          <a:bodyPr wrap="square">
            <a:spAutoFit/>
          </a:bodyPr>
          <a:lstStyle/>
          <a:p>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lg(</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210" name="Oval 209">
            <a:extLst>
              <a:ext uri="{FF2B5EF4-FFF2-40B4-BE49-F238E27FC236}">
                <a16:creationId xmlns:a16="http://schemas.microsoft.com/office/drawing/2014/main" id="{2072166F-C50A-4B50-8507-3941F4D6C827}"/>
              </a:ext>
            </a:extLst>
          </p:cNvPr>
          <p:cNvSpPr/>
          <p:nvPr/>
        </p:nvSpPr>
        <p:spPr>
          <a:xfrm>
            <a:off x="5474008" y="231982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B8398948-DC79-4178-A538-92806AD152E8}"/>
              </a:ext>
            </a:extLst>
          </p:cNvPr>
          <p:cNvSpPr/>
          <p:nvPr/>
        </p:nvSpPr>
        <p:spPr>
          <a:xfrm>
            <a:off x="5474008" y="263161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773BA47C-0AC9-4508-95C9-A42A396E35E9}"/>
              </a:ext>
            </a:extLst>
          </p:cNvPr>
          <p:cNvSpPr/>
          <p:nvPr/>
        </p:nvSpPr>
        <p:spPr>
          <a:xfrm>
            <a:off x="5474008" y="2473131"/>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207C3CEE-6904-41CC-8D25-712B0FBF6CC7}"/>
              </a:ext>
            </a:extLst>
          </p:cNvPr>
          <p:cNvSpPr/>
          <p:nvPr/>
        </p:nvSpPr>
        <p:spPr>
          <a:xfrm>
            <a:off x="5274070" y="270712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A9BA0D42-AB10-4A03-8C3B-4CB04DA60407}"/>
              </a:ext>
            </a:extLst>
          </p:cNvPr>
          <p:cNvSpPr/>
          <p:nvPr/>
        </p:nvSpPr>
        <p:spPr>
          <a:xfrm>
            <a:off x="5274070" y="300213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554F9DBB-8932-4599-91F4-FF406E1E431E}"/>
              </a:ext>
            </a:extLst>
          </p:cNvPr>
          <p:cNvSpPr/>
          <p:nvPr/>
        </p:nvSpPr>
        <p:spPr>
          <a:xfrm>
            <a:off x="5274070" y="286881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3E67DC4D-CFF4-4BD8-8BBA-8BAE1B8312B3}"/>
              </a:ext>
            </a:extLst>
          </p:cNvPr>
          <p:cNvSpPr/>
          <p:nvPr/>
        </p:nvSpPr>
        <p:spPr>
          <a:xfrm>
            <a:off x="5074132" y="307763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D5146FDC-8E06-4781-92C8-C89C48641716}"/>
              </a:ext>
            </a:extLst>
          </p:cNvPr>
          <p:cNvSpPr/>
          <p:nvPr/>
        </p:nvSpPr>
        <p:spPr>
          <a:xfrm>
            <a:off x="5074132" y="333070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44D51D15-D58E-44B2-A64F-0EEA5F2B7870}"/>
              </a:ext>
            </a:extLst>
          </p:cNvPr>
          <p:cNvSpPr/>
          <p:nvPr/>
        </p:nvSpPr>
        <p:spPr>
          <a:xfrm>
            <a:off x="5074132" y="31722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291CE76F-28A2-4D55-9B35-6133E3384997}"/>
              </a:ext>
            </a:extLst>
          </p:cNvPr>
          <p:cNvSpPr/>
          <p:nvPr/>
        </p:nvSpPr>
        <p:spPr>
          <a:xfrm>
            <a:off x="4874194" y="344814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D99DDDDD-F51C-4A2A-93E8-5D24AA6F2236}"/>
              </a:ext>
            </a:extLst>
          </p:cNvPr>
          <p:cNvSpPr/>
          <p:nvPr/>
        </p:nvSpPr>
        <p:spPr>
          <a:xfrm>
            <a:off x="4874194" y="372638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824CC75D-CD22-4D89-9F53-405F36052A6D}"/>
              </a:ext>
            </a:extLst>
          </p:cNvPr>
          <p:cNvSpPr/>
          <p:nvPr/>
        </p:nvSpPr>
        <p:spPr>
          <a:xfrm>
            <a:off x="4874194" y="366017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74B036E9-48EE-4B9C-A21D-E26EBDE566E4}"/>
              </a:ext>
            </a:extLst>
          </p:cNvPr>
          <p:cNvSpPr/>
          <p:nvPr/>
        </p:nvSpPr>
        <p:spPr>
          <a:xfrm>
            <a:off x="4674256" y="37851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B46D9E95-D20D-43A7-898A-AE556B6D06B2}"/>
              </a:ext>
            </a:extLst>
          </p:cNvPr>
          <p:cNvSpPr/>
          <p:nvPr/>
        </p:nvSpPr>
        <p:spPr>
          <a:xfrm>
            <a:off x="4674256" y="413045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E0D3F2A6-FD1C-434B-A230-4021D0BCFAEE}"/>
              </a:ext>
            </a:extLst>
          </p:cNvPr>
          <p:cNvSpPr/>
          <p:nvPr/>
        </p:nvSpPr>
        <p:spPr>
          <a:xfrm>
            <a:off x="4674256" y="398035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9D25963E-E6FD-407B-ACEB-7A5FFD81086A}"/>
              </a:ext>
            </a:extLst>
          </p:cNvPr>
          <p:cNvSpPr/>
          <p:nvPr/>
        </p:nvSpPr>
        <p:spPr>
          <a:xfrm>
            <a:off x="4474318" y="4147231"/>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881F1842-61A4-4259-9029-B848BEB677B3}"/>
              </a:ext>
            </a:extLst>
          </p:cNvPr>
          <p:cNvSpPr/>
          <p:nvPr/>
        </p:nvSpPr>
        <p:spPr>
          <a:xfrm>
            <a:off x="4474318" y="451774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6CD67FA2-DB96-4D1C-AD03-212A98013C72}"/>
              </a:ext>
            </a:extLst>
          </p:cNvPr>
          <p:cNvSpPr/>
          <p:nvPr/>
        </p:nvSpPr>
        <p:spPr>
          <a:xfrm>
            <a:off x="4474318" y="430053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E41F7343-6ED9-4024-8664-90095265D64E}"/>
              </a:ext>
            </a:extLst>
          </p:cNvPr>
          <p:cNvSpPr/>
          <p:nvPr/>
        </p:nvSpPr>
        <p:spPr>
          <a:xfrm>
            <a:off x="4274380" y="450096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D82BCB1D-698B-4651-B97C-FA381ABE9350}"/>
              </a:ext>
            </a:extLst>
          </p:cNvPr>
          <p:cNvSpPr/>
          <p:nvPr/>
        </p:nvSpPr>
        <p:spPr>
          <a:xfrm>
            <a:off x="4274380" y="482114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0FFF543A-6B49-424D-9F2A-B8AEB538683C}"/>
              </a:ext>
            </a:extLst>
          </p:cNvPr>
          <p:cNvSpPr/>
          <p:nvPr/>
        </p:nvSpPr>
        <p:spPr>
          <a:xfrm>
            <a:off x="4274380" y="470460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396CE4C1-E9C2-4332-840D-EE01327002A6}"/>
              </a:ext>
            </a:extLst>
          </p:cNvPr>
          <p:cNvSpPr/>
          <p:nvPr/>
        </p:nvSpPr>
        <p:spPr>
          <a:xfrm>
            <a:off x="4074442" y="490503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53A4ACB3-9698-4F9C-AF73-AE9A591870DC}"/>
              </a:ext>
            </a:extLst>
          </p:cNvPr>
          <p:cNvSpPr/>
          <p:nvPr/>
        </p:nvSpPr>
        <p:spPr>
          <a:xfrm>
            <a:off x="4074442" y="518327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9D50DF4E-1CFC-4168-BA8E-161D2C16A669}"/>
              </a:ext>
            </a:extLst>
          </p:cNvPr>
          <p:cNvSpPr/>
          <p:nvPr/>
        </p:nvSpPr>
        <p:spPr>
          <a:xfrm>
            <a:off x="4074442" y="508350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21CE4646-950F-41DB-8288-8F3B85EB83AA}"/>
              </a:ext>
            </a:extLst>
          </p:cNvPr>
          <p:cNvSpPr/>
          <p:nvPr/>
        </p:nvSpPr>
        <p:spPr>
          <a:xfrm>
            <a:off x="3874504" y="509938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ED0866CB-9240-4E07-B0E3-D086D04B5117}"/>
              </a:ext>
            </a:extLst>
          </p:cNvPr>
          <p:cNvSpPr/>
          <p:nvPr/>
        </p:nvSpPr>
        <p:spPr>
          <a:xfrm>
            <a:off x="3874504" y="541117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3014D42A-C5F2-49BA-9F09-48F8A6659414}"/>
              </a:ext>
            </a:extLst>
          </p:cNvPr>
          <p:cNvSpPr/>
          <p:nvPr/>
        </p:nvSpPr>
        <p:spPr>
          <a:xfrm>
            <a:off x="3874504" y="52526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706356A0-1A1F-45F8-AB35-4C0CFB86185C}"/>
              </a:ext>
            </a:extLst>
          </p:cNvPr>
          <p:cNvSpPr/>
          <p:nvPr/>
        </p:nvSpPr>
        <p:spPr>
          <a:xfrm>
            <a:off x="3674566" y="531050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37">
            <a:extLst>
              <a:ext uri="{FF2B5EF4-FFF2-40B4-BE49-F238E27FC236}">
                <a16:creationId xmlns:a16="http://schemas.microsoft.com/office/drawing/2014/main" id="{7D0B4FDE-3737-4087-A80C-D8E6047CE942}"/>
              </a:ext>
            </a:extLst>
          </p:cNvPr>
          <p:cNvSpPr/>
          <p:nvPr/>
        </p:nvSpPr>
        <p:spPr>
          <a:xfrm>
            <a:off x="3674566" y="551323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B1FF8359-9A6B-4AA9-858B-B7EBA08D6596}"/>
              </a:ext>
            </a:extLst>
          </p:cNvPr>
          <p:cNvSpPr/>
          <p:nvPr/>
        </p:nvSpPr>
        <p:spPr>
          <a:xfrm>
            <a:off x="3674566" y="5354751"/>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8FD98115-7C41-480E-BD2F-370C1037D192}"/>
              </a:ext>
            </a:extLst>
          </p:cNvPr>
          <p:cNvSpPr/>
          <p:nvPr/>
        </p:nvSpPr>
        <p:spPr>
          <a:xfrm>
            <a:off x="3474628" y="542934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754A840F-773D-46FC-805E-D4BC3BC7DAE2}"/>
              </a:ext>
            </a:extLst>
          </p:cNvPr>
          <p:cNvSpPr/>
          <p:nvPr/>
        </p:nvSpPr>
        <p:spPr>
          <a:xfrm>
            <a:off x="3474628" y="579986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DA9D04D2-2994-4CC0-9D9C-C1AB59F8649D}"/>
              </a:ext>
            </a:extLst>
          </p:cNvPr>
          <p:cNvSpPr/>
          <p:nvPr/>
        </p:nvSpPr>
        <p:spPr>
          <a:xfrm>
            <a:off x="3474628" y="554909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5C72CC10-6D7F-42F3-81A5-D0E972A84E59}"/>
              </a:ext>
            </a:extLst>
          </p:cNvPr>
          <p:cNvSpPr/>
          <p:nvPr/>
        </p:nvSpPr>
        <p:spPr>
          <a:xfrm>
            <a:off x="3274690" y="546430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F8A3A049-5835-490D-BBF9-9552003EFD5C}"/>
              </a:ext>
            </a:extLst>
          </p:cNvPr>
          <p:cNvSpPr/>
          <p:nvPr/>
        </p:nvSpPr>
        <p:spPr>
          <a:xfrm>
            <a:off x="3274690" y="58432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 244">
            <a:extLst>
              <a:ext uri="{FF2B5EF4-FFF2-40B4-BE49-F238E27FC236}">
                <a16:creationId xmlns:a16="http://schemas.microsoft.com/office/drawing/2014/main" id="{54E45FC4-B513-40FD-A6D3-3CED037F3C52}"/>
              </a:ext>
            </a:extLst>
          </p:cNvPr>
          <p:cNvSpPr/>
          <p:nvPr/>
        </p:nvSpPr>
        <p:spPr>
          <a:xfrm>
            <a:off x="3274690" y="568471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a:extLst>
              <a:ext uri="{FF2B5EF4-FFF2-40B4-BE49-F238E27FC236}">
                <a16:creationId xmlns:a16="http://schemas.microsoft.com/office/drawing/2014/main" id="{856F1243-F71B-4D83-97E5-AD89AE92ABC5}"/>
              </a:ext>
            </a:extLst>
          </p:cNvPr>
          <p:cNvSpPr/>
          <p:nvPr/>
        </p:nvSpPr>
        <p:spPr>
          <a:xfrm>
            <a:off x="3066363" y="55160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246">
            <a:extLst>
              <a:ext uri="{FF2B5EF4-FFF2-40B4-BE49-F238E27FC236}">
                <a16:creationId xmlns:a16="http://schemas.microsoft.com/office/drawing/2014/main" id="{0DDDBE36-8812-437B-92B4-1C5DD96C53B6}"/>
              </a:ext>
            </a:extLst>
          </p:cNvPr>
          <p:cNvSpPr/>
          <p:nvPr/>
        </p:nvSpPr>
        <p:spPr>
          <a:xfrm>
            <a:off x="3066363" y="597882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 247">
            <a:extLst>
              <a:ext uri="{FF2B5EF4-FFF2-40B4-BE49-F238E27FC236}">
                <a16:creationId xmlns:a16="http://schemas.microsoft.com/office/drawing/2014/main" id="{3F3C1F6D-EE18-4D4B-A390-E621717BC700}"/>
              </a:ext>
            </a:extLst>
          </p:cNvPr>
          <p:cNvSpPr/>
          <p:nvPr/>
        </p:nvSpPr>
        <p:spPr>
          <a:xfrm>
            <a:off x="3066363" y="569450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9" name="Straight Connector 248">
            <a:extLst>
              <a:ext uri="{FF2B5EF4-FFF2-40B4-BE49-F238E27FC236}">
                <a16:creationId xmlns:a16="http://schemas.microsoft.com/office/drawing/2014/main" id="{9DC3B0DB-0181-42A9-8F4C-C8206E4C9C0F}"/>
              </a:ext>
            </a:extLst>
          </p:cNvPr>
          <p:cNvCxnSpPr>
            <a:cxnSpLocks/>
          </p:cNvCxnSpPr>
          <p:nvPr/>
        </p:nvCxnSpPr>
        <p:spPr>
          <a:xfrm flipH="1">
            <a:off x="3474629" y="1658789"/>
            <a:ext cx="2506722" cy="463315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56" name="TextBox 255">
            <a:extLst>
              <a:ext uri="{FF2B5EF4-FFF2-40B4-BE49-F238E27FC236}">
                <a16:creationId xmlns:a16="http://schemas.microsoft.com/office/drawing/2014/main" id="{AA186DDD-F7FE-4955-9146-F05505D99D84}"/>
              </a:ext>
            </a:extLst>
          </p:cNvPr>
          <p:cNvSpPr txBox="1"/>
          <p:nvPr/>
        </p:nvSpPr>
        <p:spPr>
          <a:xfrm>
            <a:off x="5306995" y="4831667"/>
            <a:ext cx="857010"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r>
              <a:rPr kumimoji="0" lang="en-US" sz="2200" b="0" i="0"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max</a:t>
            </a:r>
            <a:endParaRPr lang="en-US" dirty="0"/>
          </a:p>
        </p:txBody>
      </p:sp>
      <p:cxnSp>
        <p:nvCxnSpPr>
          <p:cNvPr id="257" name="Straight Connector 256">
            <a:extLst>
              <a:ext uri="{FF2B5EF4-FFF2-40B4-BE49-F238E27FC236}">
                <a16:creationId xmlns:a16="http://schemas.microsoft.com/office/drawing/2014/main" id="{0C3269F9-0B0D-4F4F-B6A0-F4A76CF55264}"/>
              </a:ext>
            </a:extLst>
          </p:cNvPr>
          <p:cNvCxnSpPr>
            <a:cxnSpLocks/>
          </p:cNvCxnSpPr>
          <p:nvPr/>
        </p:nvCxnSpPr>
        <p:spPr>
          <a:xfrm>
            <a:off x="5519729" y="4776385"/>
            <a:ext cx="0" cy="8502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64" name="TextBox 263">
            <a:extLst>
              <a:ext uri="{FF2B5EF4-FFF2-40B4-BE49-F238E27FC236}">
                <a16:creationId xmlns:a16="http://schemas.microsoft.com/office/drawing/2014/main" id="{2CA39D79-201E-4E5C-83D6-175009DF83E9}"/>
              </a:ext>
            </a:extLst>
          </p:cNvPr>
          <p:cNvSpPr txBox="1"/>
          <p:nvPr/>
        </p:nvSpPr>
        <p:spPr>
          <a:xfrm>
            <a:off x="3909172" y="4324458"/>
            <a:ext cx="857010"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r>
              <a:rPr kumimoji="0" lang="en-US" sz="2200" b="0" i="0"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min</a:t>
            </a:r>
            <a:endParaRPr lang="en-US" dirty="0"/>
          </a:p>
        </p:txBody>
      </p:sp>
      <p:cxnSp>
        <p:nvCxnSpPr>
          <p:cNvPr id="265" name="Straight Connector 264">
            <a:extLst>
              <a:ext uri="{FF2B5EF4-FFF2-40B4-BE49-F238E27FC236}">
                <a16:creationId xmlns:a16="http://schemas.microsoft.com/office/drawing/2014/main" id="{A15DE80C-455B-4434-8818-BDB0233A1584}"/>
              </a:ext>
            </a:extLst>
          </p:cNvPr>
          <p:cNvCxnSpPr>
            <a:cxnSpLocks/>
          </p:cNvCxnSpPr>
          <p:nvPr/>
        </p:nvCxnSpPr>
        <p:spPr>
          <a:xfrm>
            <a:off x="4121906" y="4776383"/>
            <a:ext cx="0" cy="8502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67" name="Audio 266">
            <a:hlinkClick r:id="" action="ppaction://media"/>
            <a:extLst>
              <a:ext uri="{FF2B5EF4-FFF2-40B4-BE49-F238E27FC236}">
                <a16:creationId xmlns:a16="http://schemas.microsoft.com/office/drawing/2014/main" id="{7DA81878-BD44-4A85-9ABF-AC041B508B3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65252660"/>
      </p:ext>
    </p:extLst>
  </p:cSld>
  <p:clrMapOvr>
    <a:masterClrMapping/>
  </p:clrMapOvr>
  <mc:AlternateContent xmlns:mc="http://schemas.openxmlformats.org/markup-compatibility/2006">
    <mc:Choice xmlns:p14="http://schemas.microsoft.com/office/powerpoint/2010/main" Requires="p14">
      <p:transition spd="slow" p14:dur="2000" advTm="59296"/>
    </mc:Choice>
    <mc:Fallback>
      <p:transition spd="slow" advTm="59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34"/>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3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36"/>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37"/>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38"/>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239"/>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240"/>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241"/>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42"/>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243"/>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244"/>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245"/>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246"/>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247"/>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4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267"/>
                </p:tgtEl>
              </p:cMediaNode>
            </p:audio>
          </p:childTnLst>
        </p:cTn>
      </p:par>
    </p:tnLst>
    <p:bldLst>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6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A206E-A6F5-4959-B6F8-1A1E41F56F77}"/>
              </a:ext>
            </a:extLst>
          </p:cNvPr>
          <p:cNvSpPr>
            <a:spLocks noGrp="1"/>
          </p:cNvSpPr>
          <p:nvPr>
            <p:ph type="title"/>
          </p:nvPr>
        </p:nvSpPr>
        <p:spPr/>
        <p:txBody>
          <a:bodyPr/>
          <a:lstStyle/>
          <a:p>
            <a:r>
              <a:rPr lang="en-US" dirty="0"/>
              <a:t>Polynomial growth</a:t>
            </a:r>
          </a:p>
        </p:txBody>
      </p:sp>
      <p:sp>
        <p:nvSpPr>
          <p:cNvPr id="3" name="Content Placeholder 2">
            <a:extLst>
              <a:ext uri="{FF2B5EF4-FFF2-40B4-BE49-F238E27FC236}">
                <a16:creationId xmlns:a16="http://schemas.microsoft.com/office/drawing/2014/main" id="{67EEC1DE-C783-41E2-AB0A-1B0722036BA7}"/>
              </a:ext>
            </a:extLst>
          </p:cNvPr>
          <p:cNvSpPr>
            <a:spLocks noGrp="1"/>
          </p:cNvSpPr>
          <p:nvPr>
            <p:ph idx="1"/>
          </p:nvPr>
        </p:nvSpPr>
        <p:spPr/>
        <p:txBody>
          <a:bodyPr/>
          <a:lstStyle/>
          <a:p>
            <a:r>
              <a:rPr lang="en-US" dirty="0"/>
              <a:t>Step 3: Linear regression</a:t>
            </a:r>
          </a:p>
          <a:p>
            <a:pPr lvl="1"/>
            <a:r>
              <a:rPr lang="en-US" dirty="0">
                <a:latin typeface="Times New Roman" panose="02020603050405020304" pitchFamily="18" charset="0"/>
              </a:rPr>
              <a:t>On those points you</a:t>
            </a:r>
            <a:br>
              <a:rPr lang="en-US" dirty="0">
                <a:latin typeface="Times New Roman" panose="02020603050405020304" pitchFamily="18" charset="0"/>
              </a:rPr>
            </a:br>
            <a:r>
              <a:rPr lang="en-US" dirty="0">
                <a:latin typeface="Times New Roman" panose="02020603050405020304" pitchFamily="18" charset="0"/>
              </a:rPr>
              <a:t>determined were reasonable,</a:t>
            </a:r>
            <a:br>
              <a:rPr lang="en-US" dirty="0">
                <a:latin typeface="Times New Roman" panose="02020603050405020304" pitchFamily="18" charset="0"/>
              </a:rPr>
            </a:br>
            <a:r>
              <a:rPr lang="en-US" dirty="0">
                <a:latin typeface="Times New Roman" panose="02020603050405020304" pitchFamily="18" charset="0"/>
              </a:rPr>
              <a:t>	preform a linear regression</a:t>
            </a: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r>
              <a:rPr lang="en-US" dirty="0">
                <a:latin typeface="Times New Roman" panose="02020603050405020304" pitchFamily="18" charset="0"/>
              </a:rPr>
              <a:t>Solve </a:t>
            </a:r>
          </a:p>
        </p:txBody>
      </p:sp>
      <p:sp>
        <p:nvSpPr>
          <p:cNvPr id="4" name="Footer Placeholder 3">
            <a:extLst>
              <a:ext uri="{FF2B5EF4-FFF2-40B4-BE49-F238E27FC236}">
                <a16:creationId xmlns:a16="http://schemas.microsoft.com/office/drawing/2014/main" id="{25BF313C-24D6-4EE7-8F80-4EC2BFA2D09E}"/>
              </a:ext>
            </a:extLst>
          </p:cNvPr>
          <p:cNvSpPr>
            <a:spLocks noGrp="1"/>
          </p:cNvSpPr>
          <p:nvPr>
            <p:ph type="ftr" sz="quarter" idx="11"/>
          </p:nvPr>
        </p:nvSpPr>
        <p:spPr/>
        <p:txBody>
          <a:bodyPr/>
          <a:lstStyle/>
          <a:p>
            <a:r>
              <a:rPr lang="en-US"/>
              <a:t>Polynomial and exponential growth</a:t>
            </a:r>
            <a:endParaRPr lang="en-CA" dirty="0"/>
          </a:p>
        </p:txBody>
      </p:sp>
      <p:sp>
        <p:nvSpPr>
          <p:cNvPr id="5" name="Slide Number Placeholder 4">
            <a:extLst>
              <a:ext uri="{FF2B5EF4-FFF2-40B4-BE49-F238E27FC236}">
                <a16:creationId xmlns:a16="http://schemas.microsoft.com/office/drawing/2014/main" id="{3CC14092-0355-44AC-A2FE-DF7F79717350}"/>
              </a:ext>
            </a:extLst>
          </p:cNvPr>
          <p:cNvSpPr>
            <a:spLocks noGrp="1"/>
          </p:cNvSpPr>
          <p:nvPr>
            <p:ph type="sldNum" sz="quarter" idx="12"/>
          </p:nvPr>
        </p:nvSpPr>
        <p:spPr/>
        <p:txBody>
          <a:bodyPr/>
          <a:lstStyle/>
          <a:p>
            <a:fld id="{42EF6DC8-DA9C-4533-8A40-BB00A2545AF8}" type="slidenum">
              <a:rPr lang="en-CA" smtClean="0"/>
              <a:pPr/>
              <a:t>19</a:t>
            </a:fld>
            <a:endParaRPr lang="en-CA"/>
          </a:p>
        </p:txBody>
      </p:sp>
      <p:graphicFrame>
        <p:nvGraphicFramePr>
          <p:cNvPr id="6" name="Object 5">
            <a:extLst>
              <a:ext uri="{FF2B5EF4-FFF2-40B4-BE49-F238E27FC236}">
                <a16:creationId xmlns:a16="http://schemas.microsoft.com/office/drawing/2014/main" id="{312EC3D3-BAE7-462D-BDE0-6331AB6F1017}"/>
              </a:ext>
            </a:extLst>
          </p:cNvPr>
          <p:cNvGraphicFramePr>
            <a:graphicFrameLocks noChangeAspect="1"/>
          </p:cNvGraphicFramePr>
          <p:nvPr>
            <p:extLst>
              <p:ext uri="{D42A27DB-BD31-4B8C-83A1-F6EECF244321}">
                <p14:modId xmlns:p14="http://schemas.microsoft.com/office/powerpoint/2010/main" val="3054101613"/>
              </p:ext>
            </p:extLst>
          </p:nvPr>
        </p:nvGraphicFramePr>
        <p:xfrm>
          <a:off x="3974373" y="2043113"/>
          <a:ext cx="1954213" cy="4083050"/>
        </p:xfrm>
        <a:graphic>
          <a:graphicData uri="http://schemas.openxmlformats.org/presentationml/2006/ole">
            <mc:AlternateContent xmlns:mc="http://schemas.openxmlformats.org/markup-compatibility/2006">
              <mc:Choice xmlns:v="urn:schemas-microsoft-com:vml" Requires="v">
                <p:oleObj name="Equation" r:id="rId5" imgW="1104840" imgH="2311200" progId="Equation.DSMT4">
                  <p:embed/>
                </p:oleObj>
              </mc:Choice>
              <mc:Fallback>
                <p:oleObj name="Equation" r:id="rId5" imgW="1104840" imgH="2311200" progId="Equation.DSMT4">
                  <p:embed/>
                  <p:pic>
                    <p:nvPicPr>
                      <p:cNvPr id="6" name="Object 5">
                        <a:extLst>
                          <a:ext uri="{FF2B5EF4-FFF2-40B4-BE49-F238E27FC236}">
                            <a16:creationId xmlns:a16="http://schemas.microsoft.com/office/drawing/2014/main" id="{5F6A3EFA-837C-4CA4-A4F1-C2E1B4EDED6E}"/>
                          </a:ext>
                        </a:extLst>
                      </p:cNvPr>
                      <p:cNvPicPr/>
                      <p:nvPr/>
                    </p:nvPicPr>
                    <p:blipFill>
                      <a:blip r:embed="rId6"/>
                      <a:stretch>
                        <a:fillRect/>
                      </a:stretch>
                    </p:blipFill>
                    <p:spPr>
                      <a:xfrm>
                        <a:off x="3974373" y="2043113"/>
                        <a:ext cx="1954213" cy="408305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1619372D-F4F7-4946-BE1F-CD995E4897A6}"/>
              </a:ext>
            </a:extLst>
          </p:cNvPr>
          <p:cNvGraphicFramePr>
            <a:graphicFrameLocks noChangeAspect="1"/>
          </p:cNvGraphicFramePr>
          <p:nvPr>
            <p:extLst>
              <p:ext uri="{D42A27DB-BD31-4B8C-83A1-F6EECF244321}">
                <p14:modId xmlns:p14="http://schemas.microsoft.com/office/powerpoint/2010/main" val="2217319824"/>
              </p:ext>
            </p:extLst>
          </p:nvPr>
        </p:nvGraphicFramePr>
        <p:xfrm>
          <a:off x="6065256" y="1417638"/>
          <a:ext cx="1954212" cy="5292725"/>
        </p:xfrm>
        <a:graphic>
          <a:graphicData uri="http://schemas.openxmlformats.org/presentationml/2006/ole">
            <mc:AlternateContent xmlns:mc="http://schemas.openxmlformats.org/markup-compatibility/2006">
              <mc:Choice xmlns:v="urn:schemas-microsoft-com:vml" Requires="v">
                <p:oleObj name="Equation" r:id="rId7" imgW="1104840" imgH="2997000" progId="Equation.DSMT4">
                  <p:embed/>
                </p:oleObj>
              </mc:Choice>
              <mc:Fallback>
                <p:oleObj name="Equation" r:id="rId7" imgW="1104840" imgH="2997000" progId="Equation.DSMT4">
                  <p:embed/>
                  <p:pic>
                    <p:nvPicPr>
                      <p:cNvPr id="6" name="Object 5">
                        <a:extLst>
                          <a:ext uri="{FF2B5EF4-FFF2-40B4-BE49-F238E27FC236}">
                            <a16:creationId xmlns:a16="http://schemas.microsoft.com/office/drawing/2014/main" id="{312EC3D3-BAE7-462D-BDE0-6331AB6F1017}"/>
                          </a:ext>
                        </a:extLst>
                      </p:cNvPr>
                      <p:cNvPicPr/>
                      <p:nvPr/>
                    </p:nvPicPr>
                    <p:blipFill>
                      <a:blip r:embed="rId8"/>
                      <a:stretch>
                        <a:fillRect/>
                      </a:stretch>
                    </p:blipFill>
                    <p:spPr>
                      <a:xfrm>
                        <a:off x="6065256" y="1417638"/>
                        <a:ext cx="1954212" cy="529272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DAAA63D1-DF72-4F00-BBE6-85DFE99233C0}"/>
              </a:ext>
            </a:extLst>
          </p:cNvPr>
          <p:cNvGraphicFramePr>
            <a:graphicFrameLocks noChangeAspect="1"/>
          </p:cNvGraphicFramePr>
          <p:nvPr>
            <p:extLst>
              <p:ext uri="{D42A27DB-BD31-4B8C-83A1-F6EECF244321}">
                <p14:modId xmlns:p14="http://schemas.microsoft.com/office/powerpoint/2010/main" val="2662293553"/>
              </p:ext>
            </p:extLst>
          </p:nvPr>
        </p:nvGraphicFramePr>
        <p:xfrm>
          <a:off x="1528880" y="3456781"/>
          <a:ext cx="2000250" cy="406400"/>
        </p:xfrm>
        <a:graphic>
          <a:graphicData uri="http://schemas.openxmlformats.org/presentationml/2006/ole">
            <mc:AlternateContent xmlns:mc="http://schemas.openxmlformats.org/markup-compatibility/2006">
              <mc:Choice xmlns:v="urn:schemas-microsoft-com:vml" Requires="v">
                <p:oleObj name="Equation" r:id="rId9" imgW="1130040" imgH="228600" progId="Equation.DSMT4">
                  <p:embed/>
                </p:oleObj>
              </mc:Choice>
              <mc:Fallback>
                <p:oleObj name="Equation" r:id="rId9" imgW="1130040" imgH="228600" progId="Equation.DSMT4">
                  <p:embed/>
                  <p:pic>
                    <p:nvPicPr>
                      <p:cNvPr id="6" name="Object 5">
                        <a:extLst>
                          <a:ext uri="{FF2B5EF4-FFF2-40B4-BE49-F238E27FC236}">
                            <a16:creationId xmlns:a16="http://schemas.microsoft.com/office/drawing/2014/main" id="{312EC3D3-BAE7-462D-BDE0-6331AB6F1017}"/>
                          </a:ext>
                        </a:extLst>
                      </p:cNvPr>
                      <p:cNvPicPr/>
                      <p:nvPr/>
                    </p:nvPicPr>
                    <p:blipFill>
                      <a:blip r:embed="rId10"/>
                      <a:stretch>
                        <a:fillRect/>
                      </a:stretch>
                    </p:blipFill>
                    <p:spPr>
                      <a:xfrm>
                        <a:off x="1528880" y="3456781"/>
                        <a:ext cx="2000250" cy="4064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EDD9DEEE-3DBF-4BE4-BA7C-34A1C6917F8E}"/>
              </a:ext>
            </a:extLst>
          </p:cNvPr>
          <p:cNvGraphicFramePr>
            <a:graphicFrameLocks noChangeAspect="1"/>
          </p:cNvGraphicFramePr>
          <p:nvPr>
            <p:extLst>
              <p:ext uri="{D42A27DB-BD31-4B8C-83A1-F6EECF244321}">
                <p14:modId xmlns:p14="http://schemas.microsoft.com/office/powerpoint/2010/main" val="1426747634"/>
              </p:ext>
            </p:extLst>
          </p:nvPr>
        </p:nvGraphicFramePr>
        <p:xfrm>
          <a:off x="1987550" y="4405313"/>
          <a:ext cx="1728788" cy="806450"/>
        </p:xfrm>
        <a:graphic>
          <a:graphicData uri="http://schemas.openxmlformats.org/presentationml/2006/ole">
            <mc:AlternateContent xmlns:mc="http://schemas.openxmlformats.org/markup-compatibility/2006">
              <mc:Choice xmlns:v="urn:schemas-microsoft-com:vml" Requires="v">
                <p:oleObj name="Equation" r:id="rId11" imgW="977760" imgH="457200" progId="Equation.DSMT4">
                  <p:embed/>
                </p:oleObj>
              </mc:Choice>
              <mc:Fallback>
                <p:oleObj name="Equation" r:id="rId11" imgW="977760" imgH="457200" progId="Equation.DSMT4">
                  <p:embed/>
                  <p:pic>
                    <p:nvPicPr>
                      <p:cNvPr id="6" name="Object 5">
                        <a:extLst>
                          <a:ext uri="{FF2B5EF4-FFF2-40B4-BE49-F238E27FC236}">
                            <a16:creationId xmlns:a16="http://schemas.microsoft.com/office/drawing/2014/main" id="{312EC3D3-BAE7-462D-BDE0-6331AB6F1017}"/>
                          </a:ext>
                        </a:extLst>
                      </p:cNvPr>
                      <p:cNvPicPr/>
                      <p:nvPr/>
                    </p:nvPicPr>
                    <p:blipFill>
                      <a:blip r:embed="rId12"/>
                      <a:stretch>
                        <a:fillRect/>
                      </a:stretch>
                    </p:blipFill>
                    <p:spPr>
                      <a:xfrm>
                        <a:off x="1987550" y="4405313"/>
                        <a:ext cx="1728788" cy="80645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F707F659-863B-4593-AA96-B355B424158D}"/>
              </a:ext>
            </a:extLst>
          </p:cNvPr>
          <p:cNvGraphicFramePr>
            <a:graphicFrameLocks noChangeAspect="1"/>
          </p:cNvGraphicFramePr>
          <p:nvPr>
            <p:extLst>
              <p:ext uri="{D42A27DB-BD31-4B8C-83A1-F6EECF244321}">
                <p14:modId xmlns:p14="http://schemas.microsoft.com/office/powerpoint/2010/main" val="2949909646"/>
              </p:ext>
            </p:extLst>
          </p:nvPr>
        </p:nvGraphicFramePr>
        <p:xfrm>
          <a:off x="4615919" y="1502569"/>
          <a:ext cx="1212850" cy="449263"/>
        </p:xfrm>
        <a:graphic>
          <a:graphicData uri="http://schemas.openxmlformats.org/presentationml/2006/ole">
            <mc:AlternateContent xmlns:mc="http://schemas.openxmlformats.org/markup-compatibility/2006">
              <mc:Choice xmlns:v="urn:schemas-microsoft-com:vml" Requires="v">
                <p:oleObj name="Equation" r:id="rId13" imgW="685800" imgH="253800" progId="Equation.DSMT4">
                  <p:embed/>
                </p:oleObj>
              </mc:Choice>
              <mc:Fallback>
                <p:oleObj name="Equation" r:id="rId13" imgW="685800" imgH="253800" progId="Equation.DSMT4">
                  <p:embed/>
                  <p:pic>
                    <p:nvPicPr>
                      <p:cNvPr id="6" name="Object 5">
                        <a:extLst>
                          <a:ext uri="{FF2B5EF4-FFF2-40B4-BE49-F238E27FC236}">
                            <a16:creationId xmlns:a16="http://schemas.microsoft.com/office/drawing/2014/main" id="{312EC3D3-BAE7-462D-BDE0-6331AB6F1017}"/>
                          </a:ext>
                        </a:extLst>
                      </p:cNvPr>
                      <p:cNvPicPr/>
                      <p:nvPr/>
                    </p:nvPicPr>
                    <p:blipFill>
                      <a:blip r:embed="rId14"/>
                      <a:stretch>
                        <a:fillRect/>
                      </a:stretch>
                    </p:blipFill>
                    <p:spPr>
                      <a:xfrm>
                        <a:off x="4615919" y="1502569"/>
                        <a:ext cx="1212850" cy="449263"/>
                      </a:xfrm>
                      <a:prstGeom prst="rect">
                        <a:avLst/>
                      </a:prstGeom>
                    </p:spPr>
                  </p:pic>
                </p:oleObj>
              </mc:Fallback>
            </mc:AlternateContent>
          </a:graphicData>
        </a:graphic>
      </p:graphicFrame>
      <p:pic>
        <p:nvPicPr>
          <p:cNvPr id="12" name="Audio 11">
            <a:hlinkClick r:id="" action="ppaction://media"/>
            <a:extLst>
              <a:ext uri="{FF2B5EF4-FFF2-40B4-BE49-F238E27FC236}">
                <a16:creationId xmlns:a16="http://schemas.microsoft.com/office/drawing/2014/main" id="{7DA8A2FD-6646-417F-B001-262E4EA08A9A}"/>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38944577"/>
      </p:ext>
    </p:extLst>
  </p:cSld>
  <p:clrMapOvr>
    <a:masterClrMapping/>
  </p:clrMapOvr>
  <mc:AlternateContent xmlns:mc="http://schemas.openxmlformats.org/markup-compatibility/2006">
    <mc:Choice xmlns:p14="http://schemas.microsoft.com/office/powerpoint/2010/main" Requires="p14">
      <p:transition spd="slow" p14:dur="2000" advTm="114124"/>
    </mc:Choice>
    <mc:Fallback>
      <p:transition spd="slow" advTm="114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924800" cy="4525963"/>
          </a:xfrm>
        </p:spPr>
        <p:txBody>
          <a:bodyPr/>
          <a:lstStyle/>
          <a:p>
            <a:r>
              <a:rPr lang="en-US" dirty="0"/>
              <a:t>In this topic, we will</a:t>
            </a:r>
          </a:p>
          <a:p>
            <a:pPr lvl="1"/>
            <a:r>
              <a:rPr lang="en-US" dirty="0"/>
              <a:t>Consider how we need to analyze and find the polynomial growth of data </a:t>
            </a:r>
            <a:r>
              <a:rPr lang="en-US" i="1" dirty="0" err="1"/>
              <a:t>an</a:t>
            </a:r>
            <a:r>
              <a:rPr lang="en-US" i="1" baseline="30000" dirty="0" err="1"/>
              <a:t>b</a:t>
            </a:r>
            <a:r>
              <a:rPr lang="en-US" i="1" dirty="0"/>
              <a:t> </a:t>
            </a:r>
            <a:r>
              <a:rPr lang="en-US" dirty="0"/>
              <a:t>or O(</a:t>
            </a:r>
            <a:r>
              <a:rPr lang="en-US" i="1" dirty="0" err="1"/>
              <a:t>n</a:t>
            </a:r>
            <a:r>
              <a:rPr lang="en-US" i="1" baseline="30000" dirty="0" err="1"/>
              <a:t>b</a:t>
            </a:r>
            <a:r>
              <a:rPr lang="en-US" dirty="0"/>
              <a:t>)</a:t>
            </a:r>
          </a:p>
          <a:p>
            <a:pPr lvl="1"/>
            <a:r>
              <a:rPr lang="en-US" dirty="0"/>
              <a:t>Walk through an example</a:t>
            </a:r>
          </a:p>
          <a:p>
            <a:pPr lvl="1"/>
            <a:r>
              <a:rPr lang="en-US" dirty="0"/>
              <a:t>Consider how we need to analyze and find exponential growth or decay of data </a:t>
            </a:r>
            <a:r>
              <a:rPr lang="en-US" i="1" dirty="0" err="1">
                <a:latin typeface="Times New Roman" panose="02020603050405020304" pitchFamily="18" charset="0"/>
              </a:rPr>
              <a:t>ae</a:t>
            </a:r>
            <a:r>
              <a:rPr lang="en-US" i="1" baseline="30000" dirty="0" err="1">
                <a:latin typeface="Times New Roman" panose="02020603050405020304" pitchFamily="18" charset="0"/>
              </a:rPr>
              <a:t>bn</a:t>
            </a:r>
            <a:r>
              <a:rPr lang="en-US" dirty="0"/>
              <a:t> </a:t>
            </a:r>
          </a:p>
          <a:p>
            <a:pPr lvl="1"/>
            <a:r>
              <a:rPr lang="en-US" dirty="0"/>
              <a:t>Walk through an example</a:t>
            </a:r>
          </a:p>
          <a:p>
            <a:pPr lvl="1"/>
            <a:endParaRPr lang="en-US" cap="small" dirty="0"/>
          </a:p>
        </p:txBody>
      </p:sp>
      <p:sp>
        <p:nvSpPr>
          <p:cNvPr id="4" name="Footer Placeholder 3"/>
          <p:cNvSpPr>
            <a:spLocks noGrp="1"/>
          </p:cNvSpPr>
          <p:nvPr>
            <p:ph type="ftr" sz="quarter" idx="11"/>
          </p:nvPr>
        </p:nvSpPr>
        <p:spPr/>
        <p:txBody>
          <a:bodyPr/>
          <a:lstStyle/>
          <a:p>
            <a:r>
              <a:rPr lang="en-US"/>
              <a:t>Polynomial and exponential growth</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B178C1A2-4043-4AA2-ABA3-295ECEAEF1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46872"/>
    </mc:Choice>
    <mc:Fallback>
      <p:transition spd="slow" advTm="46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A206E-A6F5-4959-B6F8-1A1E41F56F77}"/>
              </a:ext>
            </a:extLst>
          </p:cNvPr>
          <p:cNvSpPr>
            <a:spLocks noGrp="1"/>
          </p:cNvSpPr>
          <p:nvPr>
            <p:ph type="title"/>
          </p:nvPr>
        </p:nvSpPr>
        <p:spPr/>
        <p:txBody>
          <a:bodyPr/>
          <a:lstStyle/>
          <a:p>
            <a:r>
              <a:rPr lang="en-US" dirty="0"/>
              <a:t>Polynomial growth</a:t>
            </a:r>
          </a:p>
        </p:txBody>
      </p:sp>
      <p:sp>
        <p:nvSpPr>
          <p:cNvPr id="3" name="Content Placeholder 2">
            <a:extLst>
              <a:ext uri="{FF2B5EF4-FFF2-40B4-BE49-F238E27FC236}">
                <a16:creationId xmlns:a16="http://schemas.microsoft.com/office/drawing/2014/main" id="{67EEC1DE-C783-41E2-AB0A-1B0722036BA7}"/>
              </a:ext>
            </a:extLst>
          </p:cNvPr>
          <p:cNvSpPr>
            <a:spLocks noGrp="1"/>
          </p:cNvSpPr>
          <p:nvPr>
            <p:ph idx="1"/>
          </p:nvPr>
        </p:nvSpPr>
        <p:spPr/>
        <p:txBody>
          <a:bodyPr/>
          <a:lstStyle/>
          <a:p>
            <a:r>
              <a:rPr lang="en-US" dirty="0"/>
              <a:t>For example:</a:t>
            </a:r>
          </a:p>
        </p:txBody>
      </p:sp>
      <p:sp>
        <p:nvSpPr>
          <p:cNvPr id="4" name="Footer Placeholder 3">
            <a:extLst>
              <a:ext uri="{FF2B5EF4-FFF2-40B4-BE49-F238E27FC236}">
                <a16:creationId xmlns:a16="http://schemas.microsoft.com/office/drawing/2014/main" id="{25BF313C-24D6-4EE7-8F80-4EC2BFA2D09E}"/>
              </a:ext>
            </a:extLst>
          </p:cNvPr>
          <p:cNvSpPr>
            <a:spLocks noGrp="1"/>
          </p:cNvSpPr>
          <p:nvPr>
            <p:ph type="ftr" sz="quarter" idx="11"/>
          </p:nvPr>
        </p:nvSpPr>
        <p:spPr/>
        <p:txBody>
          <a:bodyPr/>
          <a:lstStyle/>
          <a:p>
            <a:r>
              <a:rPr lang="en-US"/>
              <a:t>Polynomial and exponential growth</a:t>
            </a:r>
            <a:endParaRPr lang="en-CA" dirty="0"/>
          </a:p>
        </p:txBody>
      </p:sp>
      <p:sp>
        <p:nvSpPr>
          <p:cNvPr id="5" name="Slide Number Placeholder 4">
            <a:extLst>
              <a:ext uri="{FF2B5EF4-FFF2-40B4-BE49-F238E27FC236}">
                <a16:creationId xmlns:a16="http://schemas.microsoft.com/office/drawing/2014/main" id="{3CC14092-0355-44AC-A2FE-DF7F79717350}"/>
              </a:ext>
            </a:extLst>
          </p:cNvPr>
          <p:cNvSpPr>
            <a:spLocks noGrp="1"/>
          </p:cNvSpPr>
          <p:nvPr>
            <p:ph type="sldNum" sz="quarter" idx="12"/>
          </p:nvPr>
        </p:nvSpPr>
        <p:spPr/>
        <p:txBody>
          <a:bodyPr/>
          <a:lstStyle/>
          <a:p>
            <a:fld id="{42EF6DC8-DA9C-4533-8A40-BB00A2545AF8}" type="slidenum">
              <a:rPr lang="en-CA" smtClean="0"/>
              <a:pPr/>
              <a:t>20</a:t>
            </a:fld>
            <a:endParaRPr lang="en-CA"/>
          </a:p>
        </p:txBody>
      </p:sp>
      <p:cxnSp>
        <p:nvCxnSpPr>
          <p:cNvPr id="9" name="Straight Connector 8">
            <a:extLst>
              <a:ext uri="{FF2B5EF4-FFF2-40B4-BE49-F238E27FC236}">
                <a16:creationId xmlns:a16="http://schemas.microsoft.com/office/drawing/2014/main" id="{B74A9EDF-67C0-4ED1-BB2C-8605EF724444}"/>
              </a:ext>
            </a:extLst>
          </p:cNvPr>
          <p:cNvCxnSpPr>
            <a:cxnSpLocks/>
          </p:cNvCxnSpPr>
          <p:nvPr/>
        </p:nvCxnSpPr>
        <p:spPr>
          <a:xfrm flipH="1">
            <a:off x="3107086" y="2418102"/>
            <a:ext cx="10757" cy="36303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F44A85-A790-4FBB-BAD3-CF5D427AFBEB}"/>
              </a:ext>
            </a:extLst>
          </p:cNvPr>
          <p:cNvCxnSpPr>
            <a:cxnSpLocks/>
          </p:cNvCxnSpPr>
          <p:nvPr/>
        </p:nvCxnSpPr>
        <p:spPr>
          <a:xfrm flipH="1">
            <a:off x="3107087" y="4784487"/>
            <a:ext cx="258903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12F20D5-5C1E-4CF9-AE3D-8F18CA484735}"/>
              </a:ext>
            </a:extLst>
          </p:cNvPr>
          <p:cNvSpPr txBox="1"/>
          <p:nvPr/>
        </p:nvSpPr>
        <p:spPr>
          <a:xfrm>
            <a:off x="4828474" y="4832504"/>
            <a:ext cx="777029" cy="430887"/>
          </a:xfrm>
          <a:prstGeom prst="rect">
            <a:avLst/>
          </a:prstGeom>
          <a:noFill/>
        </p:spPr>
        <p:txBody>
          <a:bodyPr wrap="square">
            <a:spAutoFit/>
          </a:bodyPr>
          <a:lstStyle/>
          <a:p>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lg(</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CA1B1276-E034-494E-AE19-A1BBC9236D23}"/>
              </a:ext>
            </a:extLst>
          </p:cNvPr>
          <p:cNvSpPr txBox="1"/>
          <p:nvPr/>
        </p:nvSpPr>
        <p:spPr>
          <a:xfrm>
            <a:off x="2130809" y="3444716"/>
            <a:ext cx="756480" cy="430887"/>
          </a:xfrm>
          <a:prstGeom prst="rect">
            <a:avLst/>
          </a:prstGeom>
          <a:noFill/>
        </p:spPr>
        <p:txBody>
          <a:bodyPr wrap="square">
            <a:spAutoFit/>
          </a:bodyPr>
          <a:lstStyle/>
          <a:p>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lg(</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210" name="Oval 209">
            <a:extLst>
              <a:ext uri="{FF2B5EF4-FFF2-40B4-BE49-F238E27FC236}">
                <a16:creationId xmlns:a16="http://schemas.microsoft.com/office/drawing/2014/main" id="{2072166F-C50A-4B50-8507-3941F4D6C827}"/>
              </a:ext>
            </a:extLst>
          </p:cNvPr>
          <p:cNvSpPr/>
          <p:nvPr/>
        </p:nvSpPr>
        <p:spPr>
          <a:xfrm>
            <a:off x="5474008" y="231982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B8398948-DC79-4178-A538-92806AD152E8}"/>
              </a:ext>
            </a:extLst>
          </p:cNvPr>
          <p:cNvSpPr/>
          <p:nvPr/>
        </p:nvSpPr>
        <p:spPr>
          <a:xfrm>
            <a:off x="5474008" y="263161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773BA47C-0AC9-4508-95C9-A42A396E35E9}"/>
              </a:ext>
            </a:extLst>
          </p:cNvPr>
          <p:cNvSpPr/>
          <p:nvPr/>
        </p:nvSpPr>
        <p:spPr>
          <a:xfrm>
            <a:off x="5474008" y="2473131"/>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207C3CEE-6904-41CC-8D25-712B0FBF6CC7}"/>
              </a:ext>
            </a:extLst>
          </p:cNvPr>
          <p:cNvSpPr/>
          <p:nvPr/>
        </p:nvSpPr>
        <p:spPr>
          <a:xfrm>
            <a:off x="5274070" y="270712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A9BA0D42-AB10-4A03-8C3B-4CB04DA60407}"/>
              </a:ext>
            </a:extLst>
          </p:cNvPr>
          <p:cNvSpPr/>
          <p:nvPr/>
        </p:nvSpPr>
        <p:spPr>
          <a:xfrm>
            <a:off x="5274070" y="300213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554F9DBB-8932-4599-91F4-FF406E1E431E}"/>
              </a:ext>
            </a:extLst>
          </p:cNvPr>
          <p:cNvSpPr/>
          <p:nvPr/>
        </p:nvSpPr>
        <p:spPr>
          <a:xfrm>
            <a:off x="5274070" y="286881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3E67DC4D-CFF4-4BD8-8BBA-8BAE1B8312B3}"/>
              </a:ext>
            </a:extLst>
          </p:cNvPr>
          <p:cNvSpPr/>
          <p:nvPr/>
        </p:nvSpPr>
        <p:spPr>
          <a:xfrm>
            <a:off x="5074132" y="307763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D5146FDC-8E06-4781-92C8-C89C48641716}"/>
              </a:ext>
            </a:extLst>
          </p:cNvPr>
          <p:cNvSpPr/>
          <p:nvPr/>
        </p:nvSpPr>
        <p:spPr>
          <a:xfrm>
            <a:off x="5074132" y="333070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44D51D15-D58E-44B2-A64F-0EEA5F2B7870}"/>
              </a:ext>
            </a:extLst>
          </p:cNvPr>
          <p:cNvSpPr/>
          <p:nvPr/>
        </p:nvSpPr>
        <p:spPr>
          <a:xfrm>
            <a:off x="5074132" y="31722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291CE76F-28A2-4D55-9B35-6133E3384997}"/>
              </a:ext>
            </a:extLst>
          </p:cNvPr>
          <p:cNvSpPr/>
          <p:nvPr/>
        </p:nvSpPr>
        <p:spPr>
          <a:xfrm>
            <a:off x="4874194" y="344814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D99DDDDD-F51C-4A2A-93E8-5D24AA6F2236}"/>
              </a:ext>
            </a:extLst>
          </p:cNvPr>
          <p:cNvSpPr/>
          <p:nvPr/>
        </p:nvSpPr>
        <p:spPr>
          <a:xfrm>
            <a:off x="4874194" y="372638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824CC75D-CD22-4D89-9F53-405F36052A6D}"/>
              </a:ext>
            </a:extLst>
          </p:cNvPr>
          <p:cNvSpPr/>
          <p:nvPr/>
        </p:nvSpPr>
        <p:spPr>
          <a:xfrm>
            <a:off x="4874194" y="366017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74B036E9-48EE-4B9C-A21D-E26EBDE566E4}"/>
              </a:ext>
            </a:extLst>
          </p:cNvPr>
          <p:cNvSpPr/>
          <p:nvPr/>
        </p:nvSpPr>
        <p:spPr>
          <a:xfrm>
            <a:off x="4674256" y="37851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B46D9E95-D20D-43A7-898A-AE556B6D06B2}"/>
              </a:ext>
            </a:extLst>
          </p:cNvPr>
          <p:cNvSpPr/>
          <p:nvPr/>
        </p:nvSpPr>
        <p:spPr>
          <a:xfrm>
            <a:off x="4674256" y="413045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E0D3F2A6-FD1C-434B-A230-4021D0BCFAEE}"/>
              </a:ext>
            </a:extLst>
          </p:cNvPr>
          <p:cNvSpPr/>
          <p:nvPr/>
        </p:nvSpPr>
        <p:spPr>
          <a:xfrm>
            <a:off x="4674256" y="398035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9D25963E-E6FD-407B-ACEB-7A5FFD81086A}"/>
              </a:ext>
            </a:extLst>
          </p:cNvPr>
          <p:cNvSpPr/>
          <p:nvPr/>
        </p:nvSpPr>
        <p:spPr>
          <a:xfrm>
            <a:off x="4474318" y="4147231"/>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881F1842-61A4-4259-9029-B848BEB677B3}"/>
              </a:ext>
            </a:extLst>
          </p:cNvPr>
          <p:cNvSpPr/>
          <p:nvPr/>
        </p:nvSpPr>
        <p:spPr>
          <a:xfrm>
            <a:off x="4474318" y="451774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6CD67FA2-DB96-4D1C-AD03-212A98013C72}"/>
              </a:ext>
            </a:extLst>
          </p:cNvPr>
          <p:cNvSpPr/>
          <p:nvPr/>
        </p:nvSpPr>
        <p:spPr>
          <a:xfrm>
            <a:off x="4474318" y="430053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E41F7343-6ED9-4024-8664-90095265D64E}"/>
              </a:ext>
            </a:extLst>
          </p:cNvPr>
          <p:cNvSpPr/>
          <p:nvPr/>
        </p:nvSpPr>
        <p:spPr>
          <a:xfrm>
            <a:off x="4274380" y="450096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D82BCB1D-698B-4651-B97C-FA381ABE9350}"/>
              </a:ext>
            </a:extLst>
          </p:cNvPr>
          <p:cNvSpPr/>
          <p:nvPr/>
        </p:nvSpPr>
        <p:spPr>
          <a:xfrm>
            <a:off x="4274380" y="482114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0FFF543A-6B49-424D-9F2A-B8AEB538683C}"/>
              </a:ext>
            </a:extLst>
          </p:cNvPr>
          <p:cNvSpPr/>
          <p:nvPr/>
        </p:nvSpPr>
        <p:spPr>
          <a:xfrm>
            <a:off x="4274380" y="470460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396CE4C1-E9C2-4332-840D-EE01327002A6}"/>
              </a:ext>
            </a:extLst>
          </p:cNvPr>
          <p:cNvSpPr/>
          <p:nvPr/>
        </p:nvSpPr>
        <p:spPr>
          <a:xfrm>
            <a:off x="4074442" y="490503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53A4ACB3-9698-4F9C-AF73-AE9A591870DC}"/>
              </a:ext>
            </a:extLst>
          </p:cNvPr>
          <p:cNvSpPr/>
          <p:nvPr/>
        </p:nvSpPr>
        <p:spPr>
          <a:xfrm>
            <a:off x="4074442" y="518327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9D50DF4E-1CFC-4168-BA8E-161D2C16A669}"/>
              </a:ext>
            </a:extLst>
          </p:cNvPr>
          <p:cNvSpPr/>
          <p:nvPr/>
        </p:nvSpPr>
        <p:spPr>
          <a:xfrm>
            <a:off x="4074442" y="508350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9" name="Straight Connector 248">
            <a:extLst>
              <a:ext uri="{FF2B5EF4-FFF2-40B4-BE49-F238E27FC236}">
                <a16:creationId xmlns:a16="http://schemas.microsoft.com/office/drawing/2014/main" id="{9DC3B0DB-0181-42A9-8F4C-C8206E4C9C0F}"/>
              </a:ext>
            </a:extLst>
          </p:cNvPr>
          <p:cNvCxnSpPr>
            <a:cxnSpLocks/>
          </p:cNvCxnSpPr>
          <p:nvPr/>
        </p:nvCxnSpPr>
        <p:spPr>
          <a:xfrm flipH="1">
            <a:off x="3474629" y="1658789"/>
            <a:ext cx="2506722" cy="463315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A2F8D4D2-0F90-4722-A7D4-482913C2EFC3}"/>
              </a:ext>
            </a:extLst>
          </p:cNvPr>
          <p:cNvSpPr txBox="1"/>
          <p:nvPr/>
        </p:nvSpPr>
        <p:spPr>
          <a:xfrm>
            <a:off x="5319790" y="3656167"/>
            <a:ext cx="3212792" cy="430887"/>
          </a:xfrm>
          <a:prstGeom prst="rect">
            <a:avLst/>
          </a:prstGeom>
          <a:noFill/>
        </p:spPr>
        <p:txBody>
          <a:bodyPr wrap="square">
            <a:spAutoFit/>
          </a:bodyPr>
          <a:lstStyle/>
          <a:p>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lg(</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1.572</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lg(</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4.325</a:t>
            </a:r>
            <a:endParaRPr lang="en-US" sz="2400" dirty="0">
              <a:latin typeface="Times New Roman" panose="02020603050405020304" pitchFamily="18" charset="0"/>
              <a:cs typeface="Times New Roman" panose="02020603050405020304" pitchFamily="18" charset="0"/>
            </a:endParaRPr>
          </a:p>
        </p:txBody>
      </p:sp>
      <p:pic>
        <p:nvPicPr>
          <p:cNvPr id="8" name="Audio 7">
            <a:hlinkClick r:id="" action="ppaction://media"/>
            <a:extLst>
              <a:ext uri="{FF2B5EF4-FFF2-40B4-BE49-F238E27FC236}">
                <a16:creationId xmlns:a16="http://schemas.microsoft.com/office/drawing/2014/main" id="{767A0726-C39A-4C78-937C-280647B8FD2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
        <p:nvSpPr>
          <p:cNvPr id="54" name="TextBox 53">
            <a:extLst>
              <a:ext uri="{FF2B5EF4-FFF2-40B4-BE49-F238E27FC236}">
                <a16:creationId xmlns:a16="http://schemas.microsoft.com/office/drawing/2014/main" id="{889724B5-F836-42AB-A822-B1232EDE8B94}"/>
              </a:ext>
            </a:extLst>
          </p:cNvPr>
          <p:cNvSpPr txBox="1"/>
          <p:nvPr/>
        </p:nvSpPr>
        <p:spPr>
          <a:xfrm>
            <a:off x="5306995" y="4831667"/>
            <a:ext cx="857010"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r>
              <a:rPr kumimoji="0" lang="en-US" sz="2200" b="0" i="0"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max</a:t>
            </a:r>
            <a:endParaRPr lang="en-US" dirty="0"/>
          </a:p>
        </p:txBody>
      </p:sp>
      <p:cxnSp>
        <p:nvCxnSpPr>
          <p:cNvPr id="55" name="Straight Connector 54">
            <a:extLst>
              <a:ext uri="{FF2B5EF4-FFF2-40B4-BE49-F238E27FC236}">
                <a16:creationId xmlns:a16="http://schemas.microsoft.com/office/drawing/2014/main" id="{4D96ED5D-C09D-4B78-9CA8-644D797823F2}"/>
              </a:ext>
            </a:extLst>
          </p:cNvPr>
          <p:cNvCxnSpPr>
            <a:cxnSpLocks/>
          </p:cNvCxnSpPr>
          <p:nvPr/>
        </p:nvCxnSpPr>
        <p:spPr>
          <a:xfrm>
            <a:off x="5519729" y="4776385"/>
            <a:ext cx="0" cy="8502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A6C70257-4478-4B53-B62C-927F12EB9B28}"/>
              </a:ext>
            </a:extLst>
          </p:cNvPr>
          <p:cNvSpPr txBox="1"/>
          <p:nvPr/>
        </p:nvSpPr>
        <p:spPr>
          <a:xfrm>
            <a:off x="3909172" y="4324458"/>
            <a:ext cx="857010"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r>
              <a:rPr kumimoji="0" lang="en-US" sz="2200" b="0" i="0"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min</a:t>
            </a:r>
            <a:endParaRPr lang="en-US" dirty="0"/>
          </a:p>
        </p:txBody>
      </p:sp>
      <p:cxnSp>
        <p:nvCxnSpPr>
          <p:cNvPr id="57" name="Straight Connector 56">
            <a:extLst>
              <a:ext uri="{FF2B5EF4-FFF2-40B4-BE49-F238E27FC236}">
                <a16:creationId xmlns:a16="http://schemas.microsoft.com/office/drawing/2014/main" id="{1F2BA5BA-0C39-4B98-89A0-098F58303611}"/>
              </a:ext>
            </a:extLst>
          </p:cNvPr>
          <p:cNvCxnSpPr>
            <a:cxnSpLocks/>
          </p:cNvCxnSpPr>
          <p:nvPr/>
        </p:nvCxnSpPr>
        <p:spPr>
          <a:xfrm>
            <a:off x="4121906" y="4776383"/>
            <a:ext cx="0" cy="8502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54468868"/>
      </p:ext>
    </p:extLst>
  </p:cSld>
  <p:clrMapOvr>
    <a:masterClrMapping/>
  </p:clrMapOvr>
  <mc:AlternateContent xmlns:mc="http://schemas.openxmlformats.org/markup-compatibility/2006">
    <mc:Choice xmlns:p14="http://schemas.microsoft.com/office/powerpoint/2010/main" Requires="p14">
      <p:transition spd="slow" p14:dur="2000" advTm="23348"/>
    </mc:Choice>
    <mc:Fallback>
      <p:transition spd="slow" advTm="23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bldLst>
      <p:bldP spid="5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A206E-A6F5-4959-B6F8-1A1E41F56F77}"/>
              </a:ext>
            </a:extLst>
          </p:cNvPr>
          <p:cNvSpPr>
            <a:spLocks noGrp="1"/>
          </p:cNvSpPr>
          <p:nvPr>
            <p:ph type="title"/>
          </p:nvPr>
        </p:nvSpPr>
        <p:spPr/>
        <p:txBody>
          <a:bodyPr/>
          <a:lstStyle/>
          <a:p>
            <a:r>
              <a:rPr lang="en-US" dirty="0"/>
              <a:t>Polynomial growth</a:t>
            </a:r>
          </a:p>
        </p:txBody>
      </p:sp>
      <p:sp>
        <p:nvSpPr>
          <p:cNvPr id="3" name="Content Placeholder 2">
            <a:extLst>
              <a:ext uri="{FF2B5EF4-FFF2-40B4-BE49-F238E27FC236}">
                <a16:creationId xmlns:a16="http://schemas.microsoft.com/office/drawing/2014/main" id="{67EEC1DE-C783-41E2-AB0A-1B0722036BA7}"/>
              </a:ext>
            </a:extLst>
          </p:cNvPr>
          <p:cNvSpPr>
            <a:spLocks noGrp="1"/>
          </p:cNvSpPr>
          <p:nvPr>
            <p:ph idx="1"/>
          </p:nvPr>
        </p:nvSpPr>
        <p:spPr/>
        <p:txBody>
          <a:bodyPr/>
          <a:lstStyle/>
          <a:p>
            <a:r>
              <a:rPr lang="en-US" dirty="0"/>
              <a:t>Thus, if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lg(</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1.572</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lg(</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4.325, it follows</a:t>
            </a:r>
          </a:p>
          <a:p>
            <a:pPr marL="1257300" lvl="3" indent="0">
              <a:buNone/>
            </a:pPr>
            <a:r>
              <a:rPr kumimoji="0" lang="en-US" sz="21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2100" i="1" dirty="0">
                <a:solidFill>
                  <a:prstClr val="white"/>
                </a:solidFill>
                <a:latin typeface="Times New Roman" panose="02020603050405020304" pitchFamily="18" charset="0"/>
              </a:rPr>
              <a:t>T </a:t>
            </a:r>
            <a:r>
              <a:rPr lang="en-US" sz="2100" dirty="0">
                <a:solidFill>
                  <a:prstClr val="white"/>
                </a:solidFill>
                <a:latin typeface="Times New Roman" panose="02020603050405020304" pitchFamily="18" charset="0"/>
              </a:rPr>
              <a:t>=</a:t>
            </a:r>
            <a:r>
              <a:rPr kumimoji="0" lang="en-US" sz="21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2</a:t>
            </a:r>
            <a:r>
              <a:rPr kumimoji="0" lang="en-US" sz="2100" b="0" u="none" strike="noStrike" kern="1200" cap="none" spc="0" normalizeH="0" baseline="30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lg(</a:t>
            </a:r>
            <a:r>
              <a:rPr kumimoji="0" lang="en-US" sz="2100" b="0" i="1" u="none" strike="noStrike" kern="1200" cap="none" spc="0" normalizeH="0" baseline="30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r>
              <a:rPr kumimoji="0" lang="en-US" sz="2100" b="0" u="none" strike="noStrike" kern="1200" cap="none" spc="0" normalizeH="0" baseline="30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1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2</a:t>
            </a:r>
            <a:r>
              <a:rPr kumimoji="0" lang="en-US" sz="2100" b="0" u="none" strike="noStrike" kern="1200" cap="none" spc="0" normalizeH="0" baseline="30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1.572</a:t>
            </a:r>
            <a:r>
              <a:rPr kumimoji="0" lang="en-US" sz="2100" b="0" i="1" u="none" strike="noStrike" kern="1200" cap="none" spc="0" normalizeH="0" baseline="30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0" u="none" strike="noStrike" kern="1200" cap="none" spc="0" normalizeH="0" baseline="30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lg(</a:t>
            </a:r>
            <a:r>
              <a:rPr kumimoji="0" lang="en-US" sz="2100" b="0" i="1" u="none" strike="noStrike" kern="1200" cap="none" spc="0" normalizeH="0" baseline="30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r>
              <a:rPr kumimoji="0" lang="en-US" sz="2100" b="0" u="none" strike="noStrike" kern="1200" cap="none" spc="0" normalizeH="0" baseline="30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4.325</a:t>
            </a:r>
          </a:p>
          <a:p>
            <a:pPr marL="1257300" lvl="3" indent="0">
              <a:buNone/>
            </a:pPr>
            <a:r>
              <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2</a:t>
            </a:r>
            <a:r>
              <a:rPr kumimoji="0" lang="en-US" sz="2100" b="0" i="0" u="none" strike="noStrike" kern="1200" cap="none" spc="0" normalizeH="0" baseline="30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1.572</a:t>
            </a:r>
            <a:r>
              <a:rPr kumimoji="0" lang="en-US" sz="2100" b="0" i="1" u="none" strike="noStrike" kern="1200" cap="none" spc="0" normalizeH="0" baseline="30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0" i="0" u="none" strike="noStrike" kern="1200" cap="none" spc="0" normalizeH="0" baseline="30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lg(</a:t>
            </a:r>
            <a:r>
              <a:rPr kumimoji="0" lang="en-US" sz="2100" b="0" i="1" u="none" strike="noStrike" kern="1200" cap="none" spc="0" normalizeH="0" baseline="30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r>
              <a:rPr kumimoji="0" lang="en-US" sz="2100" b="0" i="0" u="none" strike="noStrike" kern="1200" cap="none" spc="0" normalizeH="0" baseline="30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2</a:t>
            </a:r>
            <a:r>
              <a:rPr kumimoji="0" lang="en-US" sz="2100" b="0" i="0" u="none" strike="noStrike" kern="1200" cap="none" spc="0" normalizeH="0" baseline="30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–4.325</a:t>
            </a:r>
            <a:endParaRPr lang="en-US" sz="2100" baseline="30000" dirty="0">
              <a:latin typeface="Times New Roman" panose="02020603050405020304" pitchFamily="18" charset="0"/>
              <a:cs typeface="Times New Roman" panose="02020603050405020304" pitchFamily="18" charset="0"/>
            </a:endParaRPr>
          </a:p>
          <a:p>
            <a:pPr marL="1257300" lvl="3" indent="0">
              <a:buNone/>
            </a:pPr>
            <a:r>
              <a:rPr lang="en-US" sz="2100" dirty="0">
                <a:solidFill>
                  <a:prstClr val="white"/>
                </a:solidFill>
                <a:latin typeface="Times New Roman" panose="02020603050405020304" pitchFamily="18" charset="0"/>
              </a:rPr>
              <a:t>	</a:t>
            </a:r>
            <a:r>
              <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r>
              <a:rPr kumimoji="0" lang="en-US" sz="2100" b="0" i="0" u="none" strike="noStrike" kern="1200" cap="none" spc="0" normalizeH="0" baseline="30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1.572</a:t>
            </a:r>
            <a:r>
              <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0.04989</a:t>
            </a:r>
            <a:endParaRPr lang="en-US" sz="2100" dirty="0">
              <a:latin typeface="Times New Roman" panose="02020603050405020304" pitchFamily="18" charset="0"/>
              <a:cs typeface="Times New Roman" panose="02020603050405020304" pitchFamily="18" charset="0"/>
            </a:endParaRPr>
          </a:p>
          <a:p>
            <a:pPr marL="1257300" marR="0" lvl="3"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0.04989 </a:t>
            </a:r>
            <a:r>
              <a:rPr kumimoji="0" lang="en-US" sz="21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r>
              <a:rPr kumimoji="0" lang="en-US" sz="2100" b="0" i="0" u="none" strike="noStrike" kern="1200" cap="none" spc="0" normalizeH="0" baseline="30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1.572</a:t>
            </a:r>
            <a:endPar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25BF313C-24D6-4EE7-8F80-4EC2BFA2D09E}"/>
              </a:ext>
            </a:extLst>
          </p:cNvPr>
          <p:cNvSpPr>
            <a:spLocks noGrp="1"/>
          </p:cNvSpPr>
          <p:nvPr>
            <p:ph type="ftr" sz="quarter" idx="11"/>
          </p:nvPr>
        </p:nvSpPr>
        <p:spPr/>
        <p:txBody>
          <a:bodyPr/>
          <a:lstStyle/>
          <a:p>
            <a:r>
              <a:rPr lang="en-US"/>
              <a:t>Polynomial and exponential growth</a:t>
            </a:r>
            <a:endParaRPr lang="en-CA" dirty="0"/>
          </a:p>
        </p:txBody>
      </p:sp>
      <p:sp>
        <p:nvSpPr>
          <p:cNvPr id="5" name="Slide Number Placeholder 4">
            <a:extLst>
              <a:ext uri="{FF2B5EF4-FFF2-40B4-BE49-F238E27FC236}">
                <a16:creationId xmlns:a16="http://schemas.microsoft.com/office/drawing/2014/main" id="{3CC14092-0355-44AC-A2FE-DF7F79717350}"/>
              </a:ext>
            </a:extLst>
          </p:cNvPr>
          <p:cNvSpPr>
            <a:spLocks noGrp="1"/>
          </p:cNvSpPr>
          <p:nvPr>
            <p:ph type="sldNum" sz="quarter" idx="12"/>
          </p:nvPr>
        </p:nvSpPr>
        <p:spPr/>
        <p:txBody>
          <a:bodyPr/>
          <a:lstStyle/>
          <a:p>
            <a:fld id="{42EF6DC8-DA9C-4533-8A40-BB00A2545AF8}" type="slidenum">
              <a:rPr lang="en-CA" smtClean="0"/>
              <a:pPr/>
              <a:t>21</a:t>
            </a:fld>
            <a:endParaRPr lang="en-CA"/>
          </a:p>
        </p:txBody>
      </p:sp>
      <p:graphicFrame>
        <p:nvGraphicFramePr>
          <p:cNvPr id="36" name="Object 35">
            <a:extLst>
              <a:ext uri="{FF2B5EF4-FFF2-40B4-BE49-F238E27FC236}">
                <a16:creationId xmlns:a16="http://schemas.microsoft.com/office/drawing/2014/main" id="{90E0ED33-033D-4987-A1AA-9D575488A575}"/>
              </a:ext>
            </a:extLst>
          </p:cNvPr>
          <p:cNvGraphicFramePr>
            <a:graphicFrameLocks noChangeAspect="1"/>
          </p:cNvGraphicFramePr>
          <p:nvPr>
            <p:extLst>
              <p:ext uri="{D42A27DB-BD31-4B8C-83A1-F6EECF244321}">
                <p14:modId xmlns:p14="http://schemas.microsoft.com/office/powerpoint/2010/main" val="2238314447"/>
              </p:ext>
            </p:extLst>
          </p:nvPr>
        </p:nvGraphicFramePr>
        <p:xfrm>
          <a:off x="6665199" y="2870973"/>
          <a:ext cx="1416050" cy="452437"/>
        </p:xfrm>
        <a:graphic>
          <a:graphicData uri="http://schemas.openxmlformats.org/presentationml/2006/ole">
            <mc:AlternateContent xmlns:mc="http://schemas.openxmlformats.org/markup-compatibility/2006">
              <mc:Choice xmlns:v="urn:schemas-microsoft-com:vml" Requires="v">
                <p:oleObj name="Equation" r:id="rId5" imgW="799920" imgH="253800" progId="Equation.DSMT4">
                  <p:embed/>
                </p:oleObj>
              </mc:Choice>
              <mc:Fallback>
                <p:oleObj name="Equation" r:id="rId5" imgW="799920" imgH="253800" progId="Equation.DSMT4">
                  <p:embed/>
                  <p:pic>
                    <p:nvPicPr>
                      <p:cNvPr id="8" name="Object 7">
                        <a:extLst>
                          <a:ext uri="{FF2B5EF4-FFF2-40B4-BE49-F238E27FC236}">
                            <a16:creationId xmlns:a16="http://schemas.microsoft.com/office/drawing/2014/main" id="{DAAA63D1-DF72-4F00-BBE6-85DFE99233C0}"/>
                          </a:ext>
                        </a:extLst>
                      </p:cNvPr>
                      <p:cNvPicPr/>
                      <p:nvPr/>
                    </p:nvPicPr>
                    <p:blipFill>
                      <a:blip r:embed="rId6"/>
                      <a:stretch>
                        <a:fillRect/>
                      </a:stretch>
                    </p:blipFill>
                    <p:spPr>
                      <a:xfrm>
                        <a:off x="6665199" y="2870973"/>
                        <a:ext cx="1416050" cy="452437"/>
                      </a:xfrm>
                      <a:prstGeom prst="rect">
                        <a:avLst/>
                      </a:prstGeom>
                    </p:spPr>
                  </p:pic>
                </p:oleObj>
              </mc:Fallback>
            </mc:AlternateContent>
          </a:graphicData>
        </a:graphic>
      </p:graphicFrame>
      <p:cxnSp>
        <p:nvCxnSpPr>
          <p:cNvPr id="38" name="Straight Connector 37">
            <a:extLst>
              <a:ext uri="{FF2B5EF4-FFF2-40B4-BE49-F238E27FC236}">
                <a16:creationId xmlns:a16="http://schemas.microsoft.com/office/drawing/2014/main" id="{1D0BEA29-4BA9-40EE-AD17-794FB4718667}"/>
              </a:ext>
            </a:extLst>
          </p:cNvPr>
          <p:cNvCxnSpPr>
            <a:cxnSpLocks/>
          </p:cNvCxnSpPr>
          <p:nvPr/>
        </p:nvCxnSpPr>
        <p:spPr>
          <a:xfrm>
            <a:off x="2069262" y="3278400"/>
            <a:ext cx="0" cy="293683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AB68C2-CC26-48A5-9B83-8DC4B8EF1140}"/>
              </a:ext>
            </a:extLst>
          </p:cNvPr>
          <p:cNvCxnSpPr>
            <a:cxnSpLocks/>
          </p:cNvCxnSpPr>
          <p:nvPr/>
        </p:nvCxnSpPr>
        <p:spPr>
          <a:xfrm flipH="1">
            <a:off x="2058505" y="6215237"/>
            <a:ext cx="456124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362ADD46-ABB9-4681-A78B-6495C5DCC095}"/>
              </a:ext>
            </a:extLst>
          </p:cNvPr>
          <p:cNvSpPr txBox="1"/>
          <p:nvPr/>
        </p:nvSpPr>
        <p:spPr>
          <a:xfrm>
            <a:off x="4147352" y="6389600"/>
            <a:ext cx="364291"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endParaRPr lang="en-US" i="1" dirty="0">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C7B9A6C4-9F23-414C-893D-CB5D9644081E}"/>
              </a:ext>
            </a:extLst>
          </p:cNvPr>
          <p:cNvSpPr txBox="1"/>
          <p:nvPr/>
        </p:nvSpPr>
        <p:spPr>
          <a:xfrm>
            <a:off x="1474416" y="4305014"/>
            <a:ext cx="364291"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lang="en-US" i="1" dirty="0">
              <a:latin typeface="Times New Roman" panose="02020603050405020304" pitchFamily="18" charset="0"/>
              <a:cs typeface="Times New Roman" panose="02020603050405020304" pitchFamily="18" charset="0"/>
            </a:endParaRPr>
          </a:p>
        </p:txBody>
      </p:sp>
      <p:sp>
        <p:nvSpPr>
          <p:cNvPr id="42" name="Oval 41">
            <a:extLst>
              <a:ext uri="{FF2B5EF4-FFF2-40B4-BE49-F238E27FC236}">
                <a16:creationId xmlns:a16="http://schemas.microsoft.com/office/drawing/2014/main" id="{65DEBE0B-AFB5-472D-AE37-7A9AE3CE743F}"/>
              </a:ext>
            </a:extLst>
          </p:cNvPr>
          <p:cNvSpPr/>
          <p:nvPr/>
        </p:nvSpPr>
        <p:spPr>
          <a:xfrm>
            <a:off x="6083653" y="34290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DA02998-471D-4A5F-8F69-5CF7FD0094A4}"/>
              </a:ext>
            </a:extLst>
          </p:cNvPr>
          <p:cNvSpPr/>
          <p:nvPr/>
        </p:nvSpPr>
        <p:spPr>
          <a:xfrm>
            <a:off x="6083653" y="3581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1D059AE6-36E8-44D8-BF27-64BED379281B}"/>
              </a:ext>
            </a:extLst>
          </p:cNvPr>
          <p:cNvSpPr/>
          <p:nvPr/>
        </p:nvSpPr>
        <p:spPr>
          <a:xfrm>
            <a:off x="6083653" y="347324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834904E6-BC58-4F0B-8947-BE33C1A369D5}"/>
              </a:ext>
            </a:extLst>
          </p:cNvPr>
          <p:cNvSpPr/>
          <p:nvPr/>
        </p:nvSpPr>
        <p:spPr>
          <a:xfrm>
            <a:off x="4202857" y="496953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DFE93D50-BB2D-42D2-9FBF-AE58B838AAA3}"/>
              </a:ext>
            </a:extLst>
          </p:cNvPr>
          <p:cNvSpPr/>
          <p:nvPr/>
        </p:nvSpPr>
        <p:spPr>
          <a:xfrm>
            <a:off x="4202857" y="512193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442E3FCB-9103-4D79-9B7D-8CAF6D006D33}"/>
              </a:ext>
            </a:extLst>
          </p:cNvPr>
          <p:cNvSpPr/>
          <p:nvPr/>
        </p:nvSpPr>
        <p:spPr>
          <a:xfrm>
            <a:off x="4202857" y="506102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EBC84795-5D2A-4D46-9138-F4DB137DD0F2}"/>
              </a:ext>
            </a:extLst>
          </p:cNvPr>
          <p:cNvSpPr/>
          <p:nvPr/>
        </p:nvSpPr>
        <p:spPr>
          <a:xfrm>
            <a:off x="3150405" y="563346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F2287D65-FBC8-45AA-BA03-B2649910DA8F}"/>
              </a:ext>
            </a:extLst>
          </p:cNvPr>
          <p:cNvSpPr/>
          <p:nvPr/>
        </p:nvSpPr>
        <p:spPr>
          <a:xfrm>
            <a:off x="3150405" y="577195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668A4874-8E05-4770-BAE4-3C2E716C3CC3}"/>
              </a:ext>
            </a:extLst>
          </p:cNvPr>
          <p:cNvSpPr/>
          <p:nvPr/>
        </p:nvSpPr>
        <p:spPr>
          <a:xfrm>
            <a:off x="3150405" y="566584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19FF661C-1FD5-4F02-B747-004DDEAE5B2B}"/>
              </a:ext>
            </a:extLst>
          </p:cNvPr>
          <p:cNvSpPr/>
          <p:nvPr/>
        </p:nvSpPr>
        <p:spPr>
          <a:xfrm>
            <a:off x="2614322" y="5863451"/>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13E8C3B-2C0A-45B4-A4F2-E194E1BA0305}"/>
              </a:ext>
            </a:extLst>
          </p:cNvPr>
          <p:cNvSpPr/>
          <p:nvPr/>
        </p:nvSpPr>
        <p:spPr>
          <a:xfrm>
            <a:off x="2614322" y="597760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2E1BAB4A-1495-454A-A31C-D8C95638A369}"/>
              </a:ext>
            </a:extLst>
          </p:cNvPr>
          <p:cNvSpPr/>
          <p:nvPr/>
        </p:nvSpPr>
        <p:spPr>
          <a:xfrm>
            <a:off x="2614322" y="592712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CEFBF65B-4624-4CBB-90F7-26F00006FB08}"/>
              </a:ext>
            </a:extLst>
          </p:cNvPr>
          <p:cNvSpPr/>
          <p:nvPr/>
        </p:nvSpPr>
        <p:spPr>
          <a:xfrm>
            <a:off x="2347180" y="595347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8A450013-5A9F-4166-8E6B-081F7C209D60}"/>
              </a:ext>
            </a:extLst>
          </p:cNvPr>
          <p:cNvSpPr/>
          <p:nvPr/>
        </p:nvSpPr>
        <p:spPr>
          <a:xfrm>
            <a:off x="2347180" y="606271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98C7C1F4-7804-437F-9FD8-F204FC83BE3D}"/>
              </a:ext>
            </a:extLst>
          </p:cNvPr>
          <p:cNvSpPr/>
          <p:nvPr/>
        </p:nvSpPr>
        <p:spPr>
          <a:xfrm>
            <a:off x="2347180" y="598932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7775F0A8-7264-489B-A43F-5519B3B223CA}"/>
              </a:ext>
            </a:extLst>
          </p:cNvPr>
          <p:cNvSpPr/>
          <p:nvPr/>
        </p:nvSpPr>
        <p:spPr>
          <a:xfrm>
            <a:off x="2179667" y="611085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C61EA9AA-E4B9-42DC-9EF3-06F506D69E93}"/>
              </a:ext>
            </a:extLst>
          </p:cNvPr>
          <p:cNvSpPr/>
          <p:nvPr/>
        </p:nvSpPr>
        <p:spPr>
          <a:xfrm>
            <a:off x="2179667" y="613113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4760EC2A-C8C9-4C20-A319-3999D06C5196}"/>
              </a:ext>
            </a:extLst>
          </p:cNvPr>
          <p:cNvSpPr/>
          <p:nvPr/>
        </p:nvSpPr>
        <p:spPr>
          <a:xfrm>
            <a:off x="2179667" y="607717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352B4A34-7635-42E7-A47D-7DA4ACF70EF8}"/>
              </a:ext>
            </a:extLst>
          </p:cNvPr>
          <p:cNvSpPr/>
          <p:nvPr/>
        </p:nvSpPr>
        <p:spPr>
          <a:xfrm>
            <a:off x="2095504" y="60870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C6B9F43E-FE72-46A3-B73B-A5148505B983}"/>
              </a:ext>
            </a:extLst>
          </p:cNvPr>
          <p:cNvSpPr/>
          <p:nvPr/>
        </p:nvSpPr>
        <p:spPr>
          <a:xfrm>
            <a:off x="2095504" y="613452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BBD57DDE-2B07-4340-9F05-4241DFEF29A4}"/>
              </a:ext>
            </a:extLst>
          </p:cNvPr>
          <p:cNvSpPr/>
          <p:nvPr/>
        </p:nvSpPr>
        <p:spPr>
          <a:xfrm>
            <a:off x="2095504" y="609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61C90065-292A-44F8-9D2E-5A512D421172}"/>
              </a:ext>
            </a:extLst>
          </p:cNvPr>
          <p:cNvSpPr/>
          <p:nvPr/>
        </p:nvSpPr>
        <p:spPr>
          <a:xfrm>
            <a:off x="2068822" y="609561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9740C75-3BBF-4C53-9018-A2E37CCADEC7}"/>
              </a:ext>
            </a:extLst>
          </p:cNvPr>
          <p:cNvSpPr/>
          <p:nvPr/>
        </p:nvSpPr>
        <p:spPr>
          <a:xfrm>
            <a:off x="2068822" y="613770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935292E8-7EE1-4F92-AA0A-A067AB98B8A6}"/>
              </a:ext>
            </a:extLst>
          </p:cNvPr>
          <p:cNvSpPr/>
          <p:nvPr/>
        </p:nvSpPr>
        <p:spPr>
          <a:xfrm>
            <a:off x="2068822" y="6095611"/>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594157C8-BA4B-4385-8920-D582FD91C0F6}"/>
              </a:ext>
            </a:extLst>
          </p:cNvPr>
          <p:cNvSpPr/>
          <p:nvPr/>
        </p:nvSpPr>
        <p:spPr>
          <a:xfrm>
            <a:off x="2031288" y="609879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7ED9AB10-8354-4EAE-8752-B55FECA956E7}"/>
              </a:ext>
            </a:extLst>
          </p:cNvPr>
          <p:cNvSpPr/>
          <p:nvPr/>
        </p:nvSpPr>
        <p:spPr>
          <a:xfrm>
            <a:off x="2031288" y="613816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4CBCCBB9-FD3F-439D-B7FC-E230DD16F5B6}"/>
              </a:ext>
            </a:extLst>
          </p:cNvPr>
          <p:cNvSpPr/>
          <p:nvPr/>
        </p:nvSpPr>
        <p:spPr>
          <a:xfrm>
            <a:off x="2031288" y="610692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290EEC6A-8B6F-4718-A735-30F224EC071E}"/>
              </a:ext>
            </a:extLst>
          </p:cNvPr>
          <p:cNvSpPr/>
          <p:nvPr/>
        </p:nvSpPr>
        <p:spPr>
          <a:xfrm flipH="1" flipV="1">
            <a:off x="2077008" y="3473245"/>
            <a:ext cx="4140910" cy="2695375"/>
          </a:xfrm>
          <a:custGeom>
            <a:avLst/>
            <a:gdLst>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Lst>
            <a:ahLst/>
            <a:cxnLst>
              <a:cxn ang="0">
                <a:pos x="connsiteX0" y="connsiteY0"/>
              </a:cxn>
              <a:cxn ang="0">
                <a:pos x="connsiteX1" y="connsiteY1"/>
              </a:cxn>
              <a:cxn ang="0">
                <a:pos x="connsiteX2" y="connsiteY2"/>
              </a:cxn>
            </a:cxnLst>
            <a:rect l="l" t="t" r="r" b="b"/>
            <a:pathLst>
              <a:path w="3934436" h="2080469">
                <a:moveTo>
                  <a:pt x="0" y="2080469"/>
                </a:moveTo>
                <a:cubicBezTo>
                  <a:pt x="1189827" y="1192564"/>
                  <a:pt x="2637644" y="256845"/>
                  <a:pt x="3934436" y="0"/>
                </a:cubicBezTo>
                <a:lnTo>
                  <a:pt x="3934436"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0795D295-1B43-4964-8C8F-A2A8ED2A147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00503805"/>
      </p:ext>
    </p:extLst>
  </p:cSld>
  <p:clrMapOvr>
    <a:masterClrMapping/>
  </p:clrMapOvr>
  <mc:AlternateContent xmlns:mc="http://schemas.openxmlformats.org/markup-compatibility/2006">
    <mc:Choice xmlns:p14="http://schemas.microsoft.com/office/powerpoint/2010/main" Requires="p14">
      <p:transition spd="slow" p14:dur="2000" advTm="186369"/>
    </mc:Choice>
    <mc:Fallback>
      <p:transition spd="slow" advTm="186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1"/>
                </p:tgtEl>
              </p:cMediaNode>
            </p:audio>
          </p:childTnLst>
        </p:cTn>
      </p:par>
    </p:tnLst>
    <p:bldLst>
      <p:bldP spid="7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Exponential growth or decay</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Exponential growth is described by any function that is </a:t>
            </a:r>
            <a:r>
              <a:rPr lang="en-US" dirty="0">
                <a:latin typeface="Symbol" panose="05050102010706020507" pitchFamily="18" charset="2"/>
              </a:rPr>
              <a:t>Q</a:t>
            </a:r>
            <a:r>
              <a:rPr lang="en-US" dirty="0">
                <a:latin typeface="Times New Roman" panose="02020603050405020304" pitchFamily="18" charset="0"/>
              </a:rPr>
              <a:t>(</a:t>
            </a:r>
            <a:r>
              <a:rPr lang="en-US" i="1" dirty="0" err="1">
                <a:latin typeface="Times New Roman" panose="02020603050405020304" pitchFamily="18" charset="0"/>
              </a:rPr>
              <a:t>e</a:t>
            </a:r>
            <a:r>
              <a:rPr lang="en-US" i="1" baseline="30000" dirty="0" err="1">
                <a:latin typeface="Times New Roman" panose="02020603050405020304" pitchFamily="18" charset="0"/>
              </a:rPr>
              <a:t>bn</a:t>
            </a:r>
            <a:r>
              <a:rPr lang="en-US" dirty="0">
                <a:latin typeface="Times New Roman" panose="02020603050405020304" pitchFamily="18" charset="0"/>
              </a:rPr>
              <a:t>)</a:t>
            </a:r>
          </a:p>
          <a:p>
            <a:pPr lvl="1"/>
            <a:r>
              <a:rPr lang="en-US" dirty="0"/>
              <a:t>This includes radioactive decay</a:t>
            </a:r>
          </a:p>
          <a:p>
            <a:pPr lvl="1"/>
            <a:endParaRPr lang="en-US" dirty="0"/>
          </a:p>
          <a:p>
            <a:pPr lvl="1"/>
            <a:r>
              <a:rPr lang="en-US" dirty="0"/>
              <a:t>It also describes exponential growth:</a:t>
            </a:r>
          </a:p>
          <a:p>
            <a:pPr lvl="2"/>
            <a:r>
              <a:rPr lang="en-US" dirty="0"/>
              <a:t>Moore’s law says that the number of transistors in a dense integrated circuit doubles every at two years since 1970</a:t>
            </a:r>
          </a:p>
          <a:p>
            <a:pPr lvl="2"/>
            <a:endParaRPr lang="en-US" dirty="0"/>
          </a:p>
          <a:p>
            <a:pPr lvl="2"/>
            <a:endParaRPr lang="en-US" dirty="0"/>
          </a:p>
          <a:p>
            <a:pPr lvl="2"/>
            <a:r>
              <a:rPr lang="en-US" dirty="0"/>
              <a:t>I found a paper by Anthony Ricciardi and Rachael Ryan:</a:t>
            </a:r>
          </a:p>
          <a:p>
            <a:pPr marL="1371600" lvl="3" indent="0">
              <a:buNone/>
            </a:pPr>
            <a:r>
              <a:rPr lang="en-US" dirty="0"/>
              <a:t>	</a:t>
            </a:r>
            <a:r>
              <a:rPr lang="en-US" i="1" dirty="0"/>
              <a:t>The exponential growth of invasive species denialism</a:t>
            </a:r>
          </a:p>
          <a:p>
            <a:pPr marL="1371600" lvl="3" indent="0">
              <a:buNone/>
            </a:pPr>
            <a:endParaRPr lang="en-US" i="1" dirty="0"/>
          </a:p>
          <a:p>
            <a:pPr lvl="3"/>
            <a:r>
              <a:rPr lang="en-US" dirty="0"/>
              <a:t>This is number of years since 1990</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Polynomial and exponential growth</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22</a:t>
            </a:fld>
            <a:endParaRPr lang="en-CA"/>
          </a:p>
        </p:txBody>
      </p:sp>
      <p:graphicFrame>
        <p:nvGraphicFramePr>
          <p:cNvPr id="6" name="Object 5">
            <a:extLst>
              <a:ext uri="{FF2B5EF4-FFF2-40B4-BE49-F238E27FC236}">
                <a16:creationId xmlns:a16="http://schemas.microsoft.com/office/drawing/2014/main" id="{3A4457A6-0306-4170-B57A-ED5FAE1289DF}"/>
              </a:ext>
            </a:extLst>
          </p:cNvPr>
          <p:cNvGraphicFramePr>
            <a:graphicFrameLocks noChangeAspect="1"/>
          </p:cNvGraphicFramePr>
          <p:nvPr>
            <p:extLst>
              <p:ext uri="{D42A27DB-BD31-4B8C-83A1-F6EECF244321}">
                <p14:modId xmlns:p14="http://schemas.microsoft.com/office/powerpoint/2010/main" val="2485274497"/>
              </p:ext>
            </p:extLst>
          </p:nvPr>
        </p:nvGraphicFramePr>
        <p:xfrm>
          <a:off x="3862387" y="2383974"/>
          <a:ext cx="1419225" cy="428625"/>
        </p:xfrm>
        <a:graphic>
          <a:graphicData uri="http://schemas.openxmlformats.org/presentationml/2006/ole">
            <mc:AlternateContent xmlns:mc="http://schemas.openxmlformats.org/markup-compatibility/2006">
              <mc:Choice xmlns:v="urn:schemas-microsoft-com:vml" Requires="v">
                <p:oleObj name="Equation" r:id="rId5" imgW="799920" imgH="241200" progId="Equation.DSMT4">
                  <p:embed/>
                </p:oleObj>
              </mc:Choice>
              <mc:Fallback>
                <p:oleObj name="Equation" r:id="rId5" imgW="799920" imgH="241200" progId="Equation.DSMT4">
                  <p:embed/>
                  <p:pic>
                    <p:nvPicPr>
                      <p:cNvPr id="6" name="Object 5">
                        <a:extLst>
                          <a:ext uri="{FF2B5EF4-FFF2-40B4-BE49-F238E27FC236}">
                            <a16:creationId xmlns:a16="http://schemas.microsoft.com/office/drawing/2014/main" id="{3A4457A6-0306-4170-B57A-ED5FAE1289DF}"/>
                          </a:ext>
                        </a:extLst>
                      </p:cNvPr>
                      <p:cNvPicPr/>
                      <p:nvPr/>
                    </p:nvPicPr>
                    <p:blipFill>
                      <a:blip r:embed="rId6"/>
                      <a:stretch>
                        <a:fillRect/>
                      </a:stretch>
                    </p:blipFill>
                    <p:spPr>
                      <a:xfrm>
                        <a:off x="3862387" y="2383974"/>
                        <a:ext cx="1419225" cy="4286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4AAE9F0C-09AE-4E82-B5D5-5A75F4937972}"/>
              </a:ext>
            </a:extLst>
          </p:cNvPr>
          <p:cNvGraphicFramePr>
            <a:graphicFrameLocks noChangeAspect="1"/>
          </p:cNvGraphicFramePr>
          <p:nvPr>
            <p:extLst>
              <p:ext uri="{D42A27DB-BD31-4B8C-83A1-F6EECF244321}">
                <p14:modId xmlns:p14="http://schemas.microsoft.com/office/powerpoint/2010/main" val="1197007801"/>
              </p:ext>
            </p:extLst>
          </p:nvPr>
        </p:nvGraphicFramePr>
        <p:xfrm>
          <a:off x="4043363" y="3859213"/>
          <a:ext cx="901700" cy="361950"/>
        </p:xfrm>
        <a:graphic>
          <a:graphicData uri="http://schemas.openxmlformats.org/presentationml/2006/ole">
            <mc:AlternateContent xmlns:mc="http://schemas.openxmlformats.org/markup-compatibility/2006">
              <mc:Choice xmlns:v="urn:schemas-microsoft-com:vml" Requires="v">
                <p:oleObj name="Equation" r:id="rId7" imgW="507960" imgH="203040" progId="Equation.DSMT4">
                  <p:embed/>
                </p:oleObj>
              </mc:Choice>
              <mc:Fallback>
                <p:oleObj name="Equation" r:id="rId7" imgW="507960" imgH="203040" progId="Equation.DSMT4">
                  <p:embed/>
                  <p:pic>
                    <p:nvPicPr>
                      <p:cNvPr id="6" name="Object 5">
                        <a:extLst>
                          <a:ext uri="{FF2B5EF4-FFF2-40B4-BE49-F238E27FC236}">
                            <a16:creationId xmlns:a16="http://schemas.microsoft.com/office/drawing/2014/main" id="{3A4457A6-0306-4170-B57A-ED5FAE1289DF}"/>
                          </a:ext>
                        </a:extLst>
                      </p:cNvPr>
                      <p:cNvPicPr/>
                      <p:nvPr/>
                    </p:nvPicPr>
                    <p:blipFill>
                      <a:blip r:embed="rId8"/>
                      <a:stretch>
                        <a:fillRect/>
                      </a:stretch>
                    </p:blipFill>
                    <p:spPr>
                      <a:xfrm>
                        <a:off x="4043363" y="3859213"/>
                        <a:ext cx="901700" cy="36195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CAD0EF67-66D5-413C-8AAA-6F08302B660B}"/>
              </a:ext>
            </a:extLst>
          </p:cNvPr>
          <p:cNvGraphicFramePr>
            <a:graphicFrameLocks noChangeAspect="1"/>
          </p:cNvGraphicFramePr>
          <p:nvPr>
            <p:extLst>
              <p:ext uri="{D42A27DB-BD31-4B8C-83A1-F6EECF244321}">
                <p14:modId xmlns:p14="http://schemas.microsoft.com/office/powerpoint/2010/main" val="707097783"/>
              </p:ext>
            </p:extLst>
          </p:nvPr>
        </p:nvGraphicFramePr>
        <p:xfrm>
          <a:off x="3899598" y="5338122"/>
          <a:ext cx="1193800" cy="360362"/>
        </p:xfrm>
        <a:graphic>
          <a:graphicData uri="http://schemas.openxmlformats.org/presentationml/2006/ole">
            <mc:AlternateContent xmlns:mc="http://schemas.openxmlformats.org/markup-compatibility/2006">
              <mc:Choice xmlns:v="urn:schemas-microsoft-com:vml" Requires="v">
                <p:oleObj name="Equation" r:id="rId9" imgW="672840" imgH="203040" progId="Equation.DSMT4">
                  <p:embed/>
                </p:oleObj>
              </mc:Choice>
              <mc:Fallback>
                <p:oleObj name="Equation" r:id="rId9" imgW="672840" imgH="203040" progId="Equation.DSMT4">
                  <p:embed/>
                  <p:pic>
                    <p:nvPicPr>
                      <p:cNvPr id="9" name="Object 8">
                        <a:extLst>
                          <a:ext uri="{FF2B5EF4-FFF2-40B4-BE49-F238E27FC236}">
                            <a16:creationId xmlns:a16="http://schemas.microsoft.com/office/drawing/2014/main" id="{4AAE9F0C-09AE-4E82-B5D5-5A75F4937972}"/>
                          </a:ext>
                        </a:extLst>
                      </p:cNvPr>
                      <p:cNvPicPr/>
                      <p:nvPr/>
                    </p:nvPicPr>
                    <p:blipFill>
                      <a:blip r:embed="rId10"/>
                      <a:stretch>
                        <a:fillRect/>
                      </a:stretch>
                    </p:blipFill>
                    <p:spPr>
                      <a:xfrm>
                        <a:off x="3899598" y="5338122"/>
                        <a:ext cx="1193800" cy="360362"/>
                      </a:xfrm>
                      <a:prstGeom prst="rect">
                        <a:avLst/>
                      </a:prstGeom>
                    </p:spPr>
                  </p:pic>
                </p:oleObj>
              </mc:Fallback>
            </mc:AlternateContent>
          </a:graphicData>
        </a:graphic>
      </p:graphicFrame>
      <p:pic>
        <p:nvPicPr>
          <p:cNvPr id="19" name="Audio 18">
            <a:hlinkClick r:id="" action="ppaction://media"/>
            <a:extLst>
              <a:ext uri="{FF2B5EF4-FFF2-40B4-BE49-F238E27FC236}">
                <a16:creationId xmlns:a16="http://schemas.microsoft.com/office/drawing/2014/main" id="{81569FC1-89B9-47AE-B929-5E70E135349F}"/>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82977788"/>
      </p:ext>
    </p:extLst>
  </p:cSld>
  <p:clrMapOvr>
    <a:masterClrMapping/>
  </p:clrMapOvr>
  <mc:AlternateContent xmlns:mc="http://schemas.openxmlformats.org/markup-compatibility/2006">
    <mc:Choice xmlns:p14="http://schemas.microsoft.com/office/powerpoint/2010/main" Requires="p14">
      <p:transition spd="slow" p14:dur="2000" advTm="300436"/>
    </mc:Choice>
    <mc:Fallback>
      <p:transition spd="slow" advTm="300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548F3-A609-4E42-AC58-DFABCD64CC33}"/>
              </a:ext>
            </a:extLst>
          </p:cNvPr>
          <p:cNvSpPr>
            <a:spLocks noGrp="1"/>
          </p:cNvSpPr>
          <p:nvPr>
            <p:ph type="title"/>
          </p:nvPr>
        </p:nvSpPr>
        <p:spPr/>
        <p:txBody>
          <a:bodyPr/>
          <a:lstStyle/>
          <a:p>
            <a:r>
              <a:rPr lang="en-US" dirty="0"/>
              <a:t>Exponential growth or decay</a:t>
            </a:r>
          </a:p>
        </p:txBody>
      </p:sp>
      <p:sp>
        <p:nvSpPr>
          <p:cNvPr id="3" name="Content Placeholder 2">
            <a:extLst>
              <a:ext uri="{FF2B5EF4-FFF2-40B4-BE49-F238E27FC236}">
                <a16:creationId xmlns:a16="http://schemas.microsoft.com/office/drawing/2014/main" id="{C3A8AFB1-DAE0-4104-971A-3838C4BE6744}"/>
              </a:ext>
            </a:extLst>
          </p:cNvPr>
          <p:cNvSpPr>
            <a:spLocks noGrp="1"/>
          </p:cNvSpPr>
          <p:nvPr>
            <p:ph idx="1"/>
          </p:nvPr>
        </p:nvSpPr>
        <p:spPr/>
        <p:txBody>
          <a:bodyPr/>
          <a:lstStyle/>
          <a:p>
            <a:r>
              <a:rPr lang="en-US" dirty="0"/>
              <a:t>Suppose you are counting the number hives of Asian giant hornets found in North America</a:t>
            </a:r>
          </a:p>
        </p:txBody>
      </p:sp>
      <p:sp>
        <p:nvSpPr>
          <p:cNvPr id="4" name="Footer Placeholder 3">
            <a:extLst>
              <a:ext uri="{FF2B5EF4-FFF2-40B4-BE49-F238E27FC236}">
                <a16:creationId xmlns:a16="http://schemas.microsoft.com/office/drawing/2014/main" id="{741221FF-23D1-4AB8-9EFA-7CE3799C8612}"/>
              </a:ext>
            </a:extLst>
          </p:cNvPr>
          <p:cNvSpPr>
            <a:spLocks noGrp="1"/>
          </p:cNvSpPr>
          <p:nvPr>
            <p:ph type="ftr" sz="quarter" idx="11"/>
          </p:nvPr>
        </p:nvSpPr>
        <p:spPr/>
        <p:txBody>
          <a:bodyPr/>
          <a:lstStyle/>
          <a:p>
            <a:r>
              <a:rPr lang="en-US"/>
              <a:t>Polynomial and exponential growth</a:t>
            </a:r>
            <a:endParaRPr lang="en-CA" dirty="0"/>
          </a:p>
        </p:txBody>
      </p:sp>
      <p:sp>
        <p:nvSpPr>
          <p:cNvPr id="5" name="Slide Number Placeholder 4">
            <a:extLst>
              <a:ext uri="{FF2B5EF4-FFF2-40B4-BE49-F238E27FC236}">
                <a16:creationId xmlns:a16="http://schemas.microsoft.com/office/drawing/2014/main" id="{6BCF635D-A0D5-4E3E-85D9-8AA101BCEEB6}"/>
              </a:ext>
            </a:extLst>
          </p:cNvPr>
          <p:cNvSpPr>
            <a:spLocks noGrp="1"/>
          </p:cNvSpPr>
          <p:nvPr>
            <p:ph type="sldNum" sz="quarter" idx="12"/>
          </p:nvPr>
        </p:nvSpPr>
        <p:spPr/>
        <p:txBody>
          <a:bodyPr/>
          <a:lstStyle/>
          <a:p>
            <a:fld id="{42EF6DC8-DA9C-4533-8A40-BB00A2545AF8}" type="slidenum">
              <a:rPr lang="en-CA" smtClean="0"/>
              <a:pPr/>
              <a:t>23</a:t>
            </a:fld>
            <a:endParaRPr lang="en-CA"/>
          </a:p>
        </p:txBody>
      </p:sp>
      <p:cxnSp>
        <p:nvCxnSpPr>
          <p:cNvPr id="7" name="Straight Connector 6">
            <a:extLst>
              <a:ext uri="{FF2B5EF4-FFF2-40B4-BE49-F238E27FC236}">
                <a16:creationId xmlns:a16="http://schemas.microsoft.com/office/drawing/2014/main" id="{432B5AAB-C5EE-4908-9145-FE4BD7DB2CA1}"/>
              </a:ext>
            </a:extLst>
          </p:cNvPr>
          <p:cNvCxnSpPr>
            <a:cxnSpLocks/>
          </p:cNvCxnSpPr>
          <p:nvPr/>
        </p:nvCxnSpPr>
        <p:spPr>
          <a:xfrm>
            <a:off x="2463501" y="2409713"/>
            <a:ext cx="0" cy="293683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EF6ED39-8FB5-4402-AB04-1158666B2305}"/>
              </a:ext>
            </a:extLst>
          </p:cNvPr>
          <p:cNvCxnSpPr>
            <a:cxnSpLocks/>
          </p:cNvCxnSpPr>
          <p:nvPr/>
        </p:nvCxnSpPr>
        <p:spPr>
          <a:xfrm flipH="1">
            <a:off x="2452744" y="5346550"/>
            <a:ext cx="456124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4232174-6811-4C69-81DD-8D0B93010BB0}"/>
              </a:ext>
            </a:extLst>
          </p:cNvPr>
          <p:cNvSpPr txBox="1"/>
          <p:nvPr/>
        </p:nvSpPr>
        <p:spPr>
          <a:xfrm>
            <a:off x="4541591" y="5520913"/>
            <a:ext cx="364291"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endParaRPr lang="en-US" i="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A2DB266-531D-4076-9F34-7D0C98D6B830}"/>
              </a:ext>
            </a:extLst>
          </p:cNvPr>
          <p:cNvSpPr txBox="1"/>
          <p:nvPr/>
        </p:nvSpPr>
        <p:spPr>
          <a:xfrm>
            <a:off x="1868655" y="3436327"/>
            <a:ext cx="364291" cy="430887"/>
          </a:xfrm>
          <a:prstGeom prst="rect">
            <a:avLst/>
          </a:prstGeom>
          <a:noFill/>
        </p:spPr>
        <p:txBody>
          <a:bodyPr wrap="square">
            <a:spAutoFit/>
          </a:bodyPr>
          <a:lstStyle/>
          <a:p>
            <a:r>
              <a:rPr lang="en-US" sz="2200" i="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C</a:t>
            </a:r>
            <a:endParaRPr lang="en-US" i="1" dirty="0">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94A223D6-292E-4754-9168-1B088389A557}"/>
              </a:ext>
            </a:extLst>
          </p:cNvPr>
          <p:cNvSpPr/>
          <p:nvPr/>
        </p:nvSpPr>
        <p:spPr>
          <a:xfrm>
            <a:off x="6698117" y="278681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4A81E8F8-1299-4B9A-A3B5-5773C62C12D4}"/>
              </a:ext>
            </a:extLst>
          </p:cNvPr>
          <p:cNvSpPr txBox="1"/>
          <p:nvPr/>
        </p:nvSpPr>
        <p:spPr>
          <a:xfrm>
            <a:off x="6322786" y="3820841"/>
            <a:ext cx="144961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C</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a:t>
            </a:r>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ae</a:t>
            </a:r>
            <a:r>
              <a:rPr kumimoji="0" lang="en-US" sz="2200" b="0" i="1" u="none" strike="noStrike" kern="1200" cap="none" spc="0" normalizeH="0" baseline="30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bn</a:t>
            </a: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lang="en-US" dirty="0"/>
          </a:p>
        </p:txBody>
      </p:sp>
      <p:sp>
        <p:nvSpPr>
          <p:cNvPr id="21" name="Oval 20">
            <a:extLst>
              <a:ext uri="{FF2B5EF4-FFF2-40B4-BE49-F238E27FC236}">
                <a16:creationId xmlns:a16="http://schemas.microsoft.com/office/drawing/2014/main" id="{A1B7AC9D-0968-4432-A05D-6CFC520F02AE}"/>
              </a:ext>
            </a:extLst>
          </p:cNvPr>
          <p:cNvSpPr/>
          <p:nvPr/>
        </p:nvSpPr>
        <p:spPr>
          <a:xfrm>
            <a:off x="5986450" y="352644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5E015AF-16D8-475F-87A4-61B8627B13CB}"/>
              </a:ext>
            </a:extLst>
          </p:cNvPr>
          <p:cNvSpPr/>
          <p:nvPr/>
        </p:nvSpPr>
        <p:spPr>
          <a:xfrm>
            <a:off x="5274783" y="421574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A631E43-9DD6-410E-ABD2-17D3C3C542D1}"/>
              </a:ext>
            </a:extLst>
          </p:cNvPr>
          <p:cNvSpPr/>
          <p:nvPr/>
        </p:nvSpPr>
        <p:spPr>
          <a:xfrm>
            <a:off x="4563116" y="435975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DADAD57-83B7-4DFE-B82F-891B4730EDEC}"/>
              </a:ext>
            </a:extLst>
          </p:cNvPr>
          <p:cNvSpPr/>
          <p:nvPr/>
        </p:nvSpPr>
        <p:spPr>
          <a:xfrm>
            <a:off x="3851449" y="473026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3649D77-8BAB-4930-B84D-147E70B9F038}"/>
              </a:ext>
            </a:extLst>
          </p:cNvPr>
          <p:cNvSpPr/>
          <p:nvPr/>
        </p:nvSpPr>
        <p:spPr>
          <a:xfrm>
            <a:off x="3139782" y="470649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6394E8E-984E-46DF-B465-92F71C8EF1B4}"/>
              </a:ext>
            </a:extLst>
          </p:cNvPr>
          <p:cNvSpPr/>
          <p:nvPr/>
        </p:nvSpPr>
        <p:spPr>
          <a:xfrm>
            <a:off x="2428115" y="487567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F66D7D1F-1C47-4FED-87A5-B54BB8A5C5E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9278092"/>
      </p:ext>
    </p:extLst>
  </p:cSld>
  <p:clrMapOvr>
    <a:masterClrMapping/>
  </p:clrMapOvr>
  <mc:AlternateContent xmlns:mc="http://schemas.openxmlformats.org/markup-compatibility/2006">
    <mc:Choice xmlns:p14="http://schemas.microsoft.com/office/powerpoint/2010/main" Requires="p14">
      <p:transition spd="slow" p14:dur="2000" advTm="51048"/>
    </mc:Choice>
    <mc:Fallback>
      <p:transition spd="slow" advTm="51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4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A206E-A6F5-4959-B6F8-1A1E41F56F77}"/>
              </a:ext>
            </a:extLst>
          </p:cNvPr>
          <p:cNvSpPr>
            <a:spLocks noGrp="1"/>
          </p:cNvSpPr>
          <p:nvPr>
            <p:ph type="title"/>
          </p:nvPr>
        </p:nvSpPr>
        <p:spPr/>
        <p:txBody>
          <a:bodyPr/>
          <a:lstStyle/>
          <a:p>
            <a:r>
              <a:rPr lang="en-US" dirty="0"/>
              <a:t>Exponential growth or decay</a:t>
            </a:r>
          </a:p>
        </p:txBody>
      </p:sp>
      <p:sp>
        <p:nvSpPr>
          <p:cNvPr id="3" name="Content Placeholder 2">
            <a:extLst>
              <a:ext uri="{FF2B5EF4-FFF2-40B4-BE49-F238E27FC236}">
                <a16:creationId xmlns:a16="http://schemas.microsoft.com/office/drawing/2014/main" id="{67EEC1DE-C783-41E2-AB0A-1B0722036BA7}"/>
              </a:ext>
            </a:extLst>
          </p:cNvPr>
          <p:cNvSpPr>
            <a:spLocks noGrp="1"/>
          </p:cNvSpPr>
          <p:nvPr>
            <p:ph idx="1"/>
          </p:nvPr>
        </p:nvSpPr>
        <p:spPr/>
        <p:txBody>
          <a:bodyPr/>
          <a:lstStyle/>
          <a:p>
            <a:r>
              <a:rPr lang="en-US" dirty="0"/>
              <a:t>Suppose data has exponential growth or decay, so</a:t>
            </a:r>
          </a:p>
          <a:p>
            <a:endParaRPr lang="en-US" dirty="0"/>
          </a:p>
          <a:p>
            <a:endParaRPr lang="en-US" dirty="0"/>
          </a:p>
          <a:p>
            <a:pPr lvl="1"/>
            <a:r>
              <a:rPr lang="en-US" dirty="0"/>
              <a:t>Therefore, for various values of </a:t>
            </a:r>
            <a:r>
              <a:rPr lang="en-US" i="1" dirty="0" err="1">
                <a:latin typeface="Times New Roman" panose="02020603050405020304" pitchFamily="18" charset="0"/>
              </a:rPr>
              <a:t>n</a:t>
            </a:r>
            <a:r>
              <a:rPr lang="en-US" i="1" baseline="-25000" dirty="0" err="1">
                <a:latin typeface="Times New Roman" panose="02020603050405020304" pitchFamily="18" charset="0"/>
              </a:rPr>
              <a:t>k</a:t>
            </a:r>
            <a:r>
              <a:rPr lang="en-US" dirty="0"/>
              <a:t>, we have </a:t>
            </a:r>
          </a:p>
          <a:p>
            <a:pPr lvl="1"/>
            <a:endParaRPr lang="en-US" dirty="0"/>
          </a:p>
          <a:p>
            <a:pPr lvl="1"/>
            <a:endParaRPr lang="en-US" dirty="0"/>
          </a:p>
          <a:p>
            <a:pPr lvl="1"/>
            <a:r>
              <a:rPr lang="en-US" dirty="0"/>
              <a:t>Thus, taking logarithms of both sides yields</a:t>
            </a:r>
          </a:p>
          <a:p>
            <a:endParaRPr lang="en-US" dirty="0"/>
          </a:p>
          <a:p>
            <a:endParaRPr lang="en-US" dirty="0"/>
          </a:p>
        </p:txBody>
      </p:sp>
      <p:sp>
        <p:nvSpPr>
          <p:cNvPr id="4" name="Footer Placeholder 3">
            <a:extLst>
              <a:ext uri="{FF2B5EF4-FFF2-40B4-BE49-F238E27FC236}">
                <a16:creationId xmlns:a16="http://schemas.microsoft.com/office/drawing/2014/main" id="{25BF313C-24D6-4EE7-8F80-4EC2BFA2D09E}"/>
              </a:ext>
            </a:extLst>
          </p:cNvPr>
          <p:cNvSpPr>
            <a:spLocks noGrp="1"/>
          </p:cNvSpPr>
          <p:nvPr>
            <p:ph type="ftr" sz="quarter" idx="11"/>
          </p:nvPr>
        </p:nvSpPr>
        <p:spPr/>
        <p:txBody>
          <a:bodyPr/>
          <a:lstStyle/>
          <a:p>
            <a:r>
              <a:rPr lang="en-US"/>
              <a:t>Polynomial and exponential growth</a:t>
            </a:r>
            <a:endParaRPr lang="en-CA" dirty="0"/>
          </a:p>
        </p:txBody>
      </p:sp>
      <p:sp>
        <p:nvSpPr>
          <p:cNvPr id="5" name="Slide Number Placeholder 4">
            <a:extLst>
              <a:ext uri="{FF2B5EF4-FFF2-40B4-BE49-F238E27FC236}">
                <a16:creationId xmlns:a16="http://schemas.microsoft.com/office/drawing/2014/main" id="{3CC14092-0355-44AC-A2FE-DF7F79717350}"/>
              </a:ext>
            </a:extLst>
          </p:cNvPr>
          <p:cNvSpPr>
            <a:spLocks noGrp="1"/>
          </p:cNvSpPr>
          <p:nvPr>
            <p:ph type="sldNum" sz="quarter" idx="12"/>
          </p:nvPr>
        </p:nvSpPr>
        <p:spPr/>
        <p:txBody>
          <a:bodyPr/>
          <a:lstStyle/>
          <a:p>
            <a:fld id="{42EF6DC8-DA9C-4533-8A40-BB00A2545AF8}" type="slidenum">
              <a:rPr lang="en-CA" smtClean="0"/>
              <a:pPr/>
              <a:t>24</a:t>
            </a:fld>
            <a:endParaRPr lang="en-CA"/>
          </a:p>
        </p:txBody>
      </p:sp>
      <p:graphicFrame>
        <p:nvGraphicFramePr>
          <p:cNvPr id="6" name="Object 5">
            <a:extLst>
              <a:ext uri="{FF2B5EF4-FFF2-40B4-BE49-F238E27FC236}">
                <a16:creationId xmlns:a16="http://schemas.microsoft.com/office/drawing/2014/main" id="{112E84C6-5049-468A-8C27-FE3745051B45}"/>
              </a:ext>
            </a:extLst>
          </p:cNvPr>
          <p:cNvGraphicFramePr>
            <a:graphicFrameLocks noChangeAspect="1"/>
          </p:cNvGraphicFramePr>
          <p:nvPr>
            <p:extLst>
              <p:ext uri="{D42A27DB-BD31-4B8C-83A1-F6EECF244321}">
                <p14:modId xmlns:p14="http://schemas.microsoft.com/office/powerpoint/2010/main" val="2212085368"/>
              </p:ext>
            </p:extLst>
          </p:nvPr>
        </p:nvGraphicFramePr>
        <p:xfrm>
          <a:off x="3757613" y="1960563"/>
          <a:ext cx="1630362" cy="546100"/>
        </p:xfrm>
        <a:graphic>
          <a:graphicData uri="http://schemas.openxmlformats.org/presentationml/2006/ole">
            <mc:AlternateContent xmlns:mc="http://schemas.openxmlformats.org/markup-compatibility/2006">
              <mc:Choice xmlns:v="urn:schemas-microsoft-com:vml" Requires="v">
                <p:oleObj name="Equation" r:id="rId5" imgW="761760" imgH="253800" progId="Equation.DSMT4">
                  <p:embed/>
                </p:oleObj>
              </mc:Choice>
              <mc:Fallback>
                <p:oleObj name="Equation" r:id="rId5" imgW="761760" imgH="253800" progId="Equation.DSMT4">
                  <p:embed/>
                  <p:pic>
                    <p:nvPicPr>
                      <p:cNvPr id="6" name="Object 5">
                        <a:extLst>
                          <a:ext uri="{FF2B5EF4-FFF2-40B4-BE49-F238E27FC236}">
                            <a16:creationId xmlns:a16="http://schemas.microsoft.com/office/drawing/2014/main" id="{112E84C6-5049-468A-8C27-FE3745051B45}"/>
                          </a:ext>
                        </a:extLst>
                      </p:cNvPr>
                      <p:cNvPicPr/>
                      <p:nvPr/>
                    </p:nvPicPr>
                    <p:blipFill>
                      <a:blip r:embed="rId6"/>
                      <a:stretch>
                        <a:fillRect/>
                      </a:stretch>
                    </p:blipFill>
                    <p:spPr>
                      <a:xfrm>
                        <a:off x="3757613" y="1960563"/>
                        <a:ext cx="1630362" cy="5461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280E0843-A107-4302-A4C8-7B2A70830829}"/>
              </a:ext>
            </a:extLst>
          </p:cNvPr>
          <p:cNvGraphicFramePr>
            <a:graphicFrameLocks noChangeAspect="1"/>
          </p:cNvGraphicFramePr>
          <p:nvPr>
            <p:extLst>
              <p:ext uri="{D42A27DB-BD31-4B8C-83A1-F6EECF244321}">
                <p14:modId xmlns:p14="http://schemas.microsoft.com/office/powerpoint/2010/main" val="3103133943"/>
              </p:ext>
            </p:extLst>
          </p:nvPr>
        </p:nvGraphicFramePr>
        <p:xfrm>
          <a:off x="4011613" y="3170238"/>
          <a:ext cx="1357312" cy="517525"/>
        </p:xfrm>
        <a:graphic>
          <a:graphicData uri="http://schemas.openxmlformats.org/presentationml/2006/ole">
            <mc:AlternateContent xmlns:mc="http://schemas.openxmlformats.org/markup-compatibility/2006">
              <mc:Choice xmlns:v="urn:schemas-microsoft-com:vml" Requires="v">
                <p:oleObj name="Equation" r:id="rId7" imgW="634680" imgH="241200" progId="Equation.DSMT4">
                  <p:embed/>
                </p:oleObj>
              </mc:Choice>
              <mc:Fallback>
                <p:oleObj name="Equation" r:id="rId7" imgW="634680" imgH="241200" progId="Equation.DSMT4">
                  <p:embed/>
                  <p:pic>
                    <p:nvPicPr>
                      <p:cNvPr id="7" name="Object 6">
                        <a:extLst>
                          <a:ext uri="{FF2B5EF4-FFF2-40B4-BE49-F238E27FC236}">
                            <a16:creationId xmlns:a16="http://schemas.microsoft.com/office/drawing/2014/main" id="{280E0843-A107-4302-A4C8-7B2A70830829}"/>
                          </a:ext>
                        </a:extLst>
                      </p:cNvPr>
                      <p:cNvPicPr/>
                      <p:nvPr/>
                    </p:nvPicPr>
                    <p:blipFill>
                      <a:blip r:embed="rId8"/>
                      <a:stretch>
                        <a:fillRect/>
                      </a:stretch>
                    </p:blipFill>
                    <p:spPr>
                      <a:xfrm>
                        <a:off x="4011613" y="3170238"/>
                        <a:ext cx="1357312" cy="51752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ED9CE8F2-164A-4AA7-AB91-E8B5C1E9954D}"/>
              </a:ext>
            </a:extLst>
          </p:cNvPr>
          <p:cNvGraphicFramePr>
            <a:graphicFrameLocks noChangeAspect="1"/>
          </p:cNvGraphicFramePr>
          <p:nvPr>
            <p:extLst>
              <p:ext uri="{D42A27DB-BD31-4B8C-83A1-F6EECF244321}">
                <p14:modId xmlns:p14="http://schemas.microsoft.com/office/powerpoint/2010/main" val="3372963843"/>
              </p:ext>
            </p:extLst>
          </p:nvPr>
        </p:nvGraphicFramePr>
        <p:xfrm>
          <a:off x="3443288" y="4446588"/>
          <a:ext cx="2497137" cy="598487"/>
        </p:xfrm>
        <a:graphic>
          <a:graphicData uri="http://schemas.openxmlformats.org/presentationml/2006/ole">
            <mc:AlternateContent xmlns:mc="http://schemas.openxmlformats.org/markup-compatibility/2006">
              <mc:Choice xmlns:v="urn:schemas-microsoft-com:vml" Requires="v">
                <p:oleObj name="Equation" r:id="rId9" imgW="1168200" imgH="279360" progId="Equation.DSMT4">
                  <p:embed/>
                </p:oleObj>
              </mc:Choice>
              <mc:Fallback>
                <p:oleObj name="Equation" r:id="rId9" imgW="1168200" imgH="279360" progId="Equation.DSMT4">
                  <p:embed/>
                  <p:pic>
                    <p:nvPicPr>
                      <p:cNvPr id="8" name="Object 7">
                        <a:extLst>
                          <a:ext uri="{FF2B5EF4-FFF2-40B4-BE49-F238E27FC236}">
                            <a16:creationId xmlns:a16="http://schemas.microsoft.com/office/drawing/2014/main" id="{ED9CE8F2-164A-4AA7-AB91-E8B5C1E9954D}"/>
                          </a:ext>
                        </a:extLst>
                      </p:cNvPr>
                      <p:cNvPicPr/>
                      <p:nvPr/>
                    </p:nvPicPr>
                    <p:blipFill>
                      <a:blip r:embed="rId10"/>
                      <a:stretch>
                        <a:fillRect/>
                      </a:stretch>
                    </p:blipFill>
                    <p:spPr>
                      <a:xfrm>
                        <a:off x="3443288" y="4446588"/>
                        <a:ext cx="2497137" cy="598487"/>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994A04CF-B5EC-4358-BFFC-BA803244996B}"/>
              </a:ext>
            </a:extLst>
          </p:cNvPr>
          <p:cNvGraphicFramePr>
            <a:graphicFrameLocks noChangeAspect="1"/>
          </p:cNvGraphicFramePr>
          <p:nvPr>
            <p:extLst>
              <p:ext uri="{D42A27DB-BD31-4B8C-83A1-F6EECF244321}">
                <p14:modId xmlns:p14="http://schemas.microsoft.com/office/powerpoint/2010/main" val="2277902107"/>
              </p:ext>
            </p:extLst>
          </p:nvPr>
        </p:nvGraphicFramePr>
        <p:xfrm>
          <a:off x="4438650" y="5002213"/>
          <a:ext cx="2389188" cy="598487"/>
        </p:xfrm>
        <a:graphic>
          <a:graphicData uri="http://schemas.openxmlformats.org/presentationml/2006/ole">
            <mc:AlternateContent xmlns:mc="http://schemas.openxmlformats.org/markup-compatibility/2006">
              <mc:Choice xmlns:v="urn:schemas-microsoft-com:vml" Requires="v">
                <p:oleObj name="Equation" r:id="rId11" imgW="1117440" imgH="279360" progId="Equation.DSMT4">
                  <p:embed/>
                </p:oleObj>
              </mc:Choice>
              <mc:Fallback>
                <p:oleObj name="Equation" r:id="rId11" imgW="1117440" imgH="279360" progId="Equation.DSMT4">
                  <p:embed/>
                  <p:pic>
                    <p:nvPicPr>
                      <p:cNvPr id="9" name="Object 8">
                        <a:extLst>
                          <a:ext uri="{FF2B5EF4-FFF2-40B4-BE49-F238E27FC236}">
                            <a16:creationId xmlns:a16="http://schemas.microsoft.com/office/drawing/2014/main" id="{994A04CF-B5EC-4358-BFFC-BA803244996B}"/>
                          </a:ext>
                        </a:extLst>
                      </p:cNvPr>
                      <p:cNvPicPr/>
                      <p:nvPr/>
                    </p:nvPicPr>
                    <p:blipFill>
                      <a:blip r:embed="rId12"/>
                      <a:stretch>
                        <a:fillRect/>
                      </a:stretch>
                    </p:blipFill>
                    <p:spPr>
                      <a:xfrm>
                        <a:off x="4438650" y="5002213"/>
                        <a:ext cx="2389188" cy="598487"/>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5E622A22-A1EE-4FE4-BF1D-6BE041AAC5A2}"/>
              </a:ext>
            </a:extLst>
          </p:cNvPr>
          <p:cNvGraphicFramePr>
            <a:graphicFrameLocks noChangeAspect="1"/>
          </p:cNvGraphicFramePr>
          <p:nvPr>
            <p:extLst>
              <p:ext uri="{D42A27DB-BD31-4B8C-83A1-F6EECF244321}">
                <p14:modId xmlns:p14="http://schemas.microsoft.com/office/powerpoint/2010/main" val="2997773841"/>
              </p:ext>
            </p:extLst>
          </p:nvPr>
        </p:nvGraphicFramePr>
        <p:xfrm>
          <a:off x="4461647" y="5543550"/>
          <a:ext cx="1792287" cy="544513"/>
        </p:xfrm>
        <a:graphic>
          <a:graphicData uri="http://schemas.openxmlformats.org/presentationml/2006/ole">
            <mc:AlternateContent xmlns:mc="http://schemas.openxmlformats.org/markup-compatibility/2006">
              <mc:Choice xmlns:v="urn:schemas-microsoft-com:vml" Requires="v">
                <p:oleObj name="Equation" r:id="rId13" imgW="838080" imgH="253800" progId="Equation.DSMT4">
                  <p:embed/>
                </p:oleObj>
              </mc:Choice>
              <mc:Fallback>
                <p:oleObj name="Equation" r:id="rId13" imgW="838080" imgH="253800" progId="Equation.DSMT4">
                  <p:embed/>
                  <p:pic>
                    <p:nvPicPr>
                      <p:cNvPr id="10" name="Object 9">
                        <a:extLst>
                          <a:ext uri="{FF2B5EF4-FFF2-40B4-BE49-F238E27FC236}">
                            <a16:creationId xmlns:a16="http://schemas.microsoft.com/office/drawing/2014/main" id="{5E622A22-A1EE-4FE4-BF1D-6BE041AAC5A2}"/>
                          </a:ext>
                        </a:extLst>
                      </p:cNvPr>
                      <p:cNvPicPr/>
                      <p:nvPr/>
                    </p:nvPicPr>
                    <p:blipFill>
                      <a:blip r:embed="rId14"/>
                      <a:stretch>
                        <a:fillRect/>
                      </a:stretch>
                    </p:blipFill>
                    <p:spPr>
                      <a:xfrm>
                        <a:off x="4461647" y="5543550"/>
                        <a:ext cx="1792287" cy="544513"/>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D89B2BCF-FD55-4001-8051-F7A227B9C94C}"/>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62879434"/>
      </p:ext>
    </p:extLst>
  </p:cSld>
  <p:clrMapOvr>
    <a:masterClrMapping/>
  </p:clrMapOvr>
  <mc:AlternateContent xmlns:mc="http://schemas.openxmlformats.org/markup-compatibility/2006">
    <mc:Choice xmlns:p14="http://schemas.microsoft.com/office/powerpoint/2010/main" Requires="p14">
      <p:transition spd="slow" p14:dur="2000" advTm="117793"/>
    </mc:Choice>
    <mc:Fallback>
      <p:transition spd="slow" advTm="117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A206E-A6F5-4959-B6F8-1A1E41F56F77}"/>
              </a:ext>
            </a:extLst>
          </p:cNvPr>
          <p:cNvSpPr>
            <a:spLocks noGrp="1"/>
          </p:cNvSpPr>
          <p:nvPr>
            <p:ph type="title"/>
          </p:nvPr>
        </p:nvSpPr>
        <p:spPr/>
        <p:txBody>
          <a:bodyPr/>
          <a:lstStyle/>
          <a:p>
            <a:r>
              <a:rPr lang="en-US" dirty="0"/>
              <a:t>Exponential growth or decay</a:t>
            </a:r>
          </a:p>
        </p:txBody>
      </p:sp>
      <p:sp>
        <p:nvSpPr>
          <p:cNvPr id="3" name="Content Placeholder 2">
            <a:extLst>
              <a:ext uri="{FF2B5EF4-FFF2-40B4-BE49-F238E27FC236}">
                <a16:creationId xmlns:a16="http://schemas.microsoft.com/office/drawing/2014/main" id="{67EEC1DE-C783-41E2-AB0A-1B0722036BA7}"/>
              </a:ext>
            </a:extLst>
          </p:cNvPr>
          <p:cNvSpPr>
            <a:spLocks noGrp="1"/>
          </p:cNvSpPr>
          <p:nvPr>
            <p:ph idx="1"/>
          </p:nvPr>
        </p:nvSpPr>
        <p:spPr/>
        <p:txBody>
          <a:bodyPr/>
          <a:lstStyle/>
          <a:p>
            <a:r>
              <a:rPr lang="en-US" dirty="0"/>
              <a:t>Let’s try this out:</a:t>
            </a:r>
          </a:p>
          <a:p>
            <a:pPr marL="0" indent="0">
              <a:buNone/>
            </a:pPr>
            <a:r>
              <a:rPr lang="en-US" dirty="0"/>
              <a:t>	</a:t>
            </a:r>
            <a:r>
              <a:rPr lang="en-US" dirty="0">
                <a:latin typeface="Consolas" panose="020B0609020204030204" pitchFamily="49" charset="0"/>
              </a:rPr>
              <a:t>&gt;&gt; ns = 0:10;</a:t>
            </a:r>
          </a:p>
          <a:p>
            <a:pPr marL="0" indent="0">
              <a:buNone/>
            </a:pPr>
            <a:r>
              <a:rPr lang="en-US" dirty="0">
                <a:latin typeface="Consolas" panose="020B0609020204030204" pitchFamily="49" charset="0"/>
              </a:rPr>
              <a:t>	&gt;&gt; Cs = 8.23*exp( -0.2*ns );</a:t>
            </a:r>
          </a:p>
          <a:p>
            <a:pPr marL="0" indent="0">
              <a:buNone/>
            </a:pPr>
            <a:r>
              <a:rPr lang="en-US" dirty="0">
                <a:latin typeface="Consolas" panose="020B0609020204030204" pitchFamily="49" charset="0"/>
              </a:rPr>
              <a:t>	&gt;&gt; plot( ns, Cs, 'o' );</a:t>
            </a:r>
          </a:p>
        </p:txBody>
      </p:sp>
      <p:sp>
        <p:nvSpPr>
          <p:cNvPr id="4" name="Footer Placeholder 3">
            <a:extLst>
              <a:ext uri="{FF2B5EF4-FFF2-40B4-BE49-F238E27FC236}">
                <a16:creationId xmlns:a16="http://schemas.microsoft.com/office/drawing/2014/main" id="{25BF313C-24D6-4EE7-8F80-4EC2BFA2D09E}"/>
              </a:ext>
            </a:extLst>
          </p:cNvPr>
          <p:cNvSpPr>
            <a:spLocks noGrp="1"/>
          </p:cNvSpPr>
          <p:nvPr>
            <p:ph type="ftr" sz="quarter" idx="11"/>
          </p:nvPr>
        </p:nvSpPr>
        <p:spPr/>
        <p:txBody>
          <a:bodyPr/>
          <a:lstStyle/>
          <a:p>
            <a:r>
              <a:rPr lang="en-US"/>
              <a:t>Polynomial and exponential growth</a:t>
            </a:r>
            <a:endParaRPr lang="en-CA" dirty="0"/>
          </a:p>
        </p:txBody>
      </p:sp>
      <p:sp>
        <p:nvSpPr>
          <p:cNvPr id="5" name="Slide Number Placeholder 4">
            <a:extLst>
              <a:ext uri="{FF2B5EF4-FFF2-40B4-BE49-F238E27FC236}">
                <a16:creationId xmlns:a16="http://schemas.microsoft.com/office/drawing/2014/main" id="{3CC14092-0355-44AC-A2FE-DF7F79717350}"/>
              </a:ext>
            </a:extLst>
          </p:cNvPr>
          <p:cNvSpPr>
            <a:spLocks noGrp="1"/>
          </p:cNvSpPr>
          <p:nvPr>
            <p:ph type="sldNum" sz="quarter" idx="12"/>
          </p:nvPr>
        </p:nvSpPr>
        <p:spPr/>
        <p:txBody>
          <a:bodyPr/>
          <a:lstStyle/>
          <a:p>
            <a:fld id="{42EF6DC8-DA9C-4533-8A40-BB00A2545AF8}" type="slidenum">
              <a:rPr lang="en-CA" smtClean="0"/>
              <a:pPr/>
              <a:t>25</a:t>
            </a:fld>
            <a:endParaRPr lang="en-CA"/>
          </a:p>
        </p:txBody>
      </p:sp>
      <p:pic>
        <p:nvPicPr>
          <p:cNvPr id="7" name="Picture 6">
            <a:extLst>
              <a:ext uri="{FF2B5EF4-FFF2-40B4-BE49-F238E27FC236}">
                <a16:creationId xmlns:a16="http://schemas.microsoft.com/office/drawing/2014/main" id="{E12194AA-3F78-4CBD-9EC6-91D86C7390D0}"/>
              </a:ext>
            </a:extLst>
          </p:cNvPr>
          <p:cNvPicPr>
            <a:picLocks noChangeAspect="1"/>
          </p:cNvPicPr>
          <p:nvPr/>
        </p:nvPicPr>
        <p:blipFill>
          <a:blip r:embed="rId5"/>
          <a:srcRect/>
          <a:stretch/>
        </p:blipFill>
        <p:spPr>
          <a:xfrm>
            <a:off x="3398032" y="3349871"/>
            <a:ext cx="4516981" cy="3371603"/>
          </a:xfrm>
          <a:prstGeom prst="rect">
            <a:avLst/>
          </a:prstGeom>
        </p:spPr>
      </p:pic>
      <p:sp>
        <p:nvSpPr>
          <p:cNvPr id="14" name="Freeform: Shape 13">
            <a:extLst>
              <a:ext uri="{FF2B5EF4-FFF2-40B4-BE49-F238E27FC236}">
                <a16:creationId xmlns:a16="http://schemas.microsoft.com/office/drawing/2014/main" id="{7752BA19-026B-4CA2-993C-0C0E48A7AA29}"/>
              </a:ext>
            </a:extLst>
          </p:cNvPr>
          <p:cNvSpPr/>
          <p:nvPr/>
        </p:nvSpPr>
        <p:spPr>
          <a:xfrm flipH="1">
            <a:off x="3976380" y="4068661"/>
            <a:ext cx="3498207" cy="1954634"/>
          </a:xfrm>
          <a:custGeom>
            <a:avLst/>
            <a:gdLst>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Lst>
            <a:ahLst/>
            <a:cxnLst>
              <a:cxn ang="0">
                <a:pos x="connsiteX0" y="connsiteY0"/>
              </a:cxn>
              <a:cxn ang="0">
                <a:pos x="connsiteX1" y="connsiteY1"/>
              </a:cxn>
              <a:cxn ang="0">
                <a:pos x="connsiteX2" y="connsiteY2"/>
              </a:cxn>
            </a:cxnLst>
            <a:rect l="l" t="t" r="r" b="b"/>
            <a:pathLst>
              <a:path w="3934436" h="2080469">
                <a:moveTo>
                  <a:pt x="0" y="2080469"/>
                </a:moveTo>
                <a:cubicBezTo>
                  <a:pt x="1346079" y="1872503"/>
                  <a:pt x="2729659" y="1463373"/>
                  <a:pt x="3934436" y="0"/>
                </a:cubicBezTo>
                <a:lnTo>
                  <a:pt x="3934436"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5" name="Object 14">
            <a:extLst>
              <a:ext uri="{FF2B5EF4-FFF2-40B4-BE49-F238E27FC236}">
                <a16:creationId xmlns:a16="http://schemas.microsoft.com/office/drawing/2014/main" id="{B5B179BD-8178-4395-B4F3-88AC695BE0DE}"/>
              </a:ext>
            </a:extLst>
          </p:cNvPr>
          <p:cNvGraphicFramePr>
            <a:graphicFrameLocks noChangeAspect="1"/>
          </p:cNvGraphicFramePr>
          <p:nvPr>
            <p:extLst>
              <p:ext uri="{D42A27DB-BD31-4B8C-83A1-F6EECF244321}">
                <p14:modId xmlns:p14="http://schemas.microsoft.com/office/powerpoint/2010/main" val="661360123"/>
              </p:ext>
            </p:extLst>
          </p:nvPr>
        </p:nvGraphicFramePr>
        <p:xfrm>
          <a:off x="6161700" y="2019329"/>
          <a:ext cx="2009775" cy="517525"/>
        </p:xfrm>
        <a:graphic>
          <a:graphicData uri="http://schemas.openxmlformats.org/presentationml/2006/ole">
            <mc:AlternateContent xmlns:mc="http://schemas.openxmlformats.org/markup-compatibility/2006">
              <mc:Choice xmlns:v="urn:schemas-microsoft-com:vml" Requires="v">
                <p:oleObj name="Equation" r:id="rId6" imgW="939600" imgH="241200" progId="Equation.DSMT4">
                  <p:embed/>
                </p:oleObj>
              </mc:Choice>
              <mc:Fallback>
                <p:oleObj name="Equation" r:id="rId6" imgW="939600" imgH="241200" progId="Equation.DSMT4">
                  <p:embed/>
                  <p:pic>
                    <p:nvPicPr>
                      <p:cNvPr id="20" name="Object 19">
                        <a:extLst>
                          <a:ext uri="{FF2B5EF4-FFF2-40B4-BE49-F238E27FC236}">
                            <a16:creationId xmlns:a16="http://schemas.microsoft.com/office/drawing/2014/main" id="{7CABBFC1-4022-4C60-8D46-114F7C22B33B}"/>
                          </a:ext>
                        </a:extLst>
                      </p:cNvPr>
                      <p:cNvPicPr/>
                      <p:nvPr/>
                    </p:nvPicPr>
                    <p:blipFill>
                      <a:blip r:embed="rId7"/>
                      <a:stretch>
                        <a:fillRect/>
                      </a:stretch>
                    </p:blipFill>
                    <p:spPr>
                      <a:xfrm>
                        <a:off x="6161700" y="2019329"/>
                        <a:ext cx="2009775" cy="517525"/>
                      </a:xfrm>
                      <a:prstGeom prst="rect">
                        <a:avLst/>
                      </a:prstGeom>
                    </p:spPr>
                  </p:pic>
                </p:oleObj>
              </mc:Fallback>
            </mc:AlternateContent>
          </a:graphicData>
        </a:graphic>
      </p:graphicFrame>
      <p:pic>
        <p:nvPicPr>
          <p:cNvPr id="12" name="Audio 11">
            <a:hlinkClick r:id="" action="ppaction://media"/>
            <a:extLst>
              <a:ext uri="{FF2B5EF4-FFF2-40B4-BE49-F238E27FC236}">
                <a16:creationId xmlns:a16="http://schemas.microsoft.com/office/drawing/2014/main" id="{91F70D5C-5CDC-4DBE-B8C4-0DCB56D7DCC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03226270"/>
      </p:ext>
    </p:extLst>
  </p:cSld>
  <p:clrMapOvr>
    <a:masterClrMapping/>
  </p:clrMapOvr>
  <mc:AlternateContent xmlns:mc="http://schemas.openxmlformats.org/markup-compatibility/2006">
    <mc:Choice xmlns:p14="http://schemas.microsoft.com/office/powerpoint/2010/main" Requires="p14">
      <p:transition spd="slow" p14:dur="2000" advTm="57206"/>
    </mc:Choice>
    <mc:Fallback>
      <p:transition spd="slow" advTm="57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2"/>
                </p:tgtEl>
              </p:cMediaNode>
            </p:audio>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A206E-A6F5-4959-B6F8-1A1E41F56F77}"/>
              </a:ext>
            </a:extLst>
          </p:cNvPr>
          <p:cNvSpPr>
            <a:spLocks noGrp="1"/>
          </p:cNvSpPr>
          <p:nvPr>
            <p:ph type="title"/>
          </p:nvPr>
        </p:nvSpPr>
        <p:spPr/>
        <p:txBody>
          <a:bodyPr/>
          <a:lstStyle/>
          <a:p>
            <a:r>
              <a:rPr lang="en-US" dirty="0"/>
              <a:t>Exponential growth or decay</a:t>
            </a:r>
          </a:p>
        </p:txBody>
      </p:sp>
      <p:sp>
        <p:nvSpPr>
          <p:cNvPr id="3" name="Content Placeholder 2">
            <a:extLst>
              <a:ext uri="{FF2B5EF4-FFF2-40B4-BE49-F238E27FC236}">
                <a16:creationId xmlns:a16="http://schemas.microsoft.com/office/drawing/2014/main" id="{67EEC1DE-C783-41E2-AB0A-1B0722036BA7}"/>
              </a:ext>
            </a:extLst>
          </p:cNvPr>
          <p:cNvSpPr>
            <a:spLocks noGrp="1"/>
          </p:cNvSpPr>
          <p:nvPr>
            <p:ph idx="1"/>
          </p:nvPr>
        </p:nvSpPr>
        <p:spPr/>
        <p:txBody>
          <a:bodyPr/>
          <a:lstStyle/>
          <a:p>
            <a:r>
              <a:rPr lang="en-US" dirty="0"/>
              <a:t>Let’s try this out:</a:t>
            </a:r>
          </a:p>
          <a:p>
            <a:pPr marL="0" indent="0">
              <a:buNone/>
            </a:pPr>
            <a:r>
              <a:rPr lang="en-US" dirty="0"/>
              <a:t>	</a:t>
            </a:r>
            <a:r>
              <a:rPr lang="en-US" dirty="0">
                <a:latin typeface="Consolas" panose="020B0609020204030204" pitchFamily="49" charset="0"/>
              </a:rPr>
              <a:t>&gt;&gt; ns = 0:10;</a:t>
            </a:r>
          </a:p>
          <a:p>
            <a:pPr marL="0" indent="0">
              <a:buNone/>
            </a:pPr>
            <a:r>
              <a:rPr lang="en-US" dirty="0">
                <a:latin typeface="Consolas" panose="020B0609020204030204" pitchFamily="49" charset="0"/>
              </a:rPr>
              <a:t>	&gt;&gt; Cs = 8.23*exp( -0.2*ns );</a:t>
            </a:r>
          </a:p>
          <a:p>
            <a:pPr marL="0" indent="0">
              <a:buNone/>
            </a:pPr>
            <a:r>
              <a:rPr lang="en-US" dirty="0">
                <a:latin typeface="Consolas" panose="020B0609020204030204" pitchFamily="49" charset="0"/>
              </a:rPr>
              <a:t>	&gt;&gt; plot( ns, log( Cs ), 'o' );</a:t>
            </a:r>
          </a:p>
          <a:p>
            <a:pPr lvl="1"/>
            <a:r>
              <a:rPr lang="en-US" dirty="0"/>
              <a:t>The slope of the</a:t>
            </a:r>
            <a:br>
              <a:rPr lang="en-US" dirty="0"/>
            </a:br>
            <a:r>
              <a:rPr lang="en-US" dirty="0"/>
              <a:t>line is –0.2</a:t>
            </a:r>
          </a:p>
          <a:p>
            <a:pPr lvl="1"/>
            <a:r>
              <a:rPr lang="en-US" dirty="0"/>
              <a:t>The</a:t>
            </a:r>
            <a:r>
              <a:rPr lang="en-US" dirty="0">
                <a:latin typeface="Times New Roman" panose="02020603050405020304" pitchFamily="18" charset="0"/>
              </a:rPr>
              <a:t> </a:t>
            </a:r>
            <a:r>
              <a:rPr lang="en-US" i="1" dirty="0">
                <a:latin typeface="Times New Roman" panose="02020603050405020304" pitchFamily="18" charset="0"/>
              </a:rPr>
              <a:t>y</a:t>
            </a:r>
            <a:r>
              <a:rPr lang="en-US" dirty="0"/>
              <a:t>-intercept</a:t>
            </a:r>
            <a:br>
              <a:rPr lang="en-US" dirty="0"/>
            </a:br>
            <a:r>
              <a:rPr lang="en-US" dirty="0"/>
              <a:t>is </a:t>
            </a:r>
            <a:r>
              <a:rPr lang="en-US" dirty="0">
                <a:latin typeface="Times New Roman" panose="02020603050405020304" pitchFamily="18" charset="0"/>
              </a:rPr>
              <a:t>ln( 8.23 )</a:t>
            </a:r>
          </a:p>
        </p:txBody>
      </p:sp>
      <p:sp>
        <p:nvSpPr>
          <p:cNvPr id="4" name="Footer Placeholder 3">
            <a:extLst>
              <a:ext uri="{FF2B5EF4-FFF2-40B4-BE49-F238E27FC236}">
                <a16:creationId xmlns:a16="http://schemas.microsoft.com/office/drawing/2014/main" id="{25BF313C-24D6-4EE7-8F80-4EC2BFA2D09E}"/>
              </a:ext>
            </a:extLst>
          </p:cNvPr>
          <p:cNvSpPr>
            <a:spLocks noGrp="1"/>
          </p:cNvSpPr>
          <p:nvPr>
            <p:ph type="ftr" sz="quarter" idx="11"/>
          </p:nvPr>
        </p:nvSpPr>
        <p:spPr/>
        <p:txBody>
          <a:bodyPr/>
          <a:lstStyle/>
          <a:p>
            <a:r>
              <a:rPr lang="en-US"/>
              <a:t>Polynomial and exponential growth</a:t>
            </a:r>
            <a:endParaRPr lang="en-CA" dirty="0"/>
          </a:p>
        </p:txBody>
      </p:sp>
      <p:sp>
        <p:nvSpPr>
          <p:cNvPr id="5" name="Slide Number Placeholder 4">
            <a:extLst>
              <a:ext uri="{FF2B5EF4-FFF2-40B4-BE49-F238E27FC236}">
                <a16:creationId xmlns:a16="http://schemas.microsoft.com/office/drawing/2014/main" id="{3CC14092-0355-44AC-A2FE-DF7F79717350}"/>
              </a:ext>
            </a:extLst>
          </p:cNvPr>
          <p:cNvSpPr>
            <a:spLocks noGrp="1"/>
          </p:cNvSpPr>
          <p:nvPr>
            <p:ph type="sldNum" sz="quarter" idx="12"/>
          </p:nvPr>
        </p:nvSpPr>
        <p:spPr/>
        <p:txBody>
          <a:bodyPr/>
          <a:lstStyle/>
          <a:p>
            <a:fld id="{42EF6DC8-DA9C-4533-8A40-BB00A2545AF8}" type="slidenum">
              <a:rPr lang="en-CA" smtClean="0"/>
              <a:pPr/>
              <a:t>26</a:t>
            </a:fld>
            <a:endParaRPr lang="en-CA"/>
          </a:p>
        </p:txBody>
      </p:sp>
      <p:pic>
        <p:nvPicPr>
          <p:cNvPr id="7" name="Picture 6">
            <a:extLst>
              <a:ext uri="{FF2B5EF4-FFF2-40B4-BE49-F238E27FC236}">
                <a16:creationId xmlns:a16="http://schemas.microsoft.com/office/drawing/2014/main" id="{E12194AA-3F78-4CBD-9EC6-91D86C7390D0}"/>
              </a:ext>
            </a:extLst>
          </p:cNvPr>
          <p:cNvPicPr>
            <a:picLocks noChangeAspect="1"/>
          </p:cNvPicPr>
          <p:nvPr/>
        </p:nvPicPr>
        <p:blipFill>
          <a:blip r:embed="rId5"/>
          <a:srcRect/>
          <a:stretch/>
        </p:blipFill>
        <p:spPr>
          <a:xfrm>
            <a:off x="3398032" y="3349871"/>
            <a:ext cx="4516981" cy="3371603"/>
          </a:xfrm>
          <a:prstGeom prst="rect">
            <a:avLst/>
          </a:prstGeom>
        </p:spPr>
      </p:pic>
      <p:cxnSp>
        <p:nvCxnSpPr>
          <p:cNvPr id="16" name="Straight Connector 15">
            <a:extLst>
              <a:ext uri="{FF2B5EF4-FFF2-40B4-BE49-F238E27FC236}">
                <a16:creationId xmlns:a16="http://schemas.microsoft.com/office/drawing/2014/main" id="{08476A7C-3354-402A-A12E-F01CE605920D}"/>
              </a:ext>
            </a:extLst>
          </p:cNvPr>
          <p:cNvCxnSpPr>
            <a:cxnSpLocks/>
          </p:cNvCxnSpPr>
          <p:nvPr/>
        </p:nvCxnSpPr>
        <p:spPr>
          <a:xfrm flipH="1" flipV="1">
            <a:off x="3733101" y="3858936"/>
            <a:ext cx="4051882" cy="25477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EAE14B75-8B23-40AC-A2EF-B0BBAEB0153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39223927"/>
      </p:ext>
    </p:extLst>
  </p:cSld>
  <p:clrMapOvr>
    <a:masterClrMapping/>
  </p:clrMapOvr>
  <mc:AlternateContent xmlns:mc="http://schemas.openxmlformats.org/markup-compatibility/2006">
    <mc:Choice xmlns:p14="http://schemas.microsoft.com/office/powerpoint/2010/main" Requires="p14">
      <p:transition spd="slow" p14:dur="2000" advTm="33180"/>
    </mc:Choice>
    <mc:Fallback>
      <p:transition spd="slow" advTm="33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A206E-A6F5-4959-B6F8-1A1E41F56F77}"/>
              </a:ext>
            </a:extLst>
          </p:cNvPr>
          <p:cNvSpPr>
            <a:spLocks noGrp="1"/>
          </p:cNvSpPr>
          <p:nvPr>
            <p:ph type="title"/>
          </p:nvPr>
        </p:nvSpPr>
        <p:spPr/>
        <p:txBody>
          <a:bodyPr/>
          <a:lstStyle/>
          <a:p>
            <a:r>
              <a:rPr lang="en-US" dirty="0"/>
              <a:t>Exponential growth or decay</a:t>
            </a:r>
          </a:p>
        </p:txBody>
      </p:sp>
      <p:sp>
        <p:nvSpPr>
          <p:cNvPr id="3" name="Content Placeholder 2">
            <a:extLst>
              <a:ext uri="{FF2B5EF4-FFF2-40B4-BE49-F238E27FC236}">
                <a16:creationId xmlns:a16="http://schemas.microsoft.com/office/drawing/2014/main" id="{67EEC1DE-C783-41E2-AB0A-1B0722036BA7}"/>
              </a:ext>
            </a:extLst>
          </p:cNvPr>
          <p:cNvSpPr>
            <a:spLocks noGrp="1"/>
          </p:cNvSpPr>
          <p:nvPr>
            <p:ph idx="1"/>
          </p:nvPr>
        </p:nvSpPr>
        <p:spPr/>
        <p:txBody>
          <a:bodyPr/>
          <a:lstStyle/>
          <a:p>
            <a:r>
              <a:rPr lang="en-US" dirty="0"/>
              <a:t>How can we use this?</a:t>
            </a:r>
          </a:p>
          <a:p>
            <a:pPr lvl="1"/>
            <a:r>
              <a:rPr lang="en-US" dirty="0"/>
              <a:t>You have collected your data and you understand it to be growing or decaying exponentially</a:t>
            </a:r>
          </a:p>
          <a:p>
            <a:pPr lvl="1"/>
            <a:r>
              <a:rPr lang="en-US" dirty="0"/>
              <a:t>Two issues:</a:t>
            </a:r>
          </a:p>
          <a:p>
            <a:pPr lvl="2"/>
            <a:r>
              <a:rPr lang="en-US" dirty="0"/>
              <a:t>There will be noise in your data</a:t>
            </a:r>
          </a:p>
          <a:p>
            <a:pPr lvl="2"/>
            <a:r>
              <a:rPr lang="en-US" dirty="0"/>
              <a:t>There may be other factors</a:t>
            </a:r>
          </a:p>
        </p:txBody>
      </p:sp>
      <p:sp>
        <p:nvSpPr>
          <p:cNvPr id="4" name="Footer Placeholder 3">
            <a:extLst>
              <a:ext uri="{FF2B5EF4-FFF2-40B4-BE49-F238E27FC236}">
                <a16:creationId xmlns:a16="http://schemas.microsoft.com/office/drawing/2014/main" id="{25BF313C-24D6-4EE7-8F80-4EC2BFA2D09E}"/>
              </a:ext>
            </a:extLst>
          </p:cNvPr>
          <p:cNvSpPr>
            <a:spLocks noGrp="1"/>
          </p:cNvSpPr>
          <p:nvPr>
            <p:ph type="ftr" sz="quarter" idx="11"/>
          </p:nvPr>
        </p:nvSpPr>
        <p:spPr/>
        <p:txBody>
          <a:bodyPr/>
          <a:lstStyle/>
          <a:p>
            <a:r>
              <a:rPr lang="en-US"/>
              <a:t>Polynomial and exponential growth</a:t>
            </a:r>
            <a:endParaRPr lang="en-CA" dirty="0"/>
          </a:p>
        </p:txBody>
      </p:sp>
      <p:sp>
        <p:nvSpPr>
          <p:cNvPr id="5" name="Slide Number Placeholder 4">
            <a:extLst>
              <a:ext uri="{FF2B5EF4-FFF2-40B4-BE49-F238E27FC236}">
                <a16:creationId xmlns:a16="http://schemas.microsoft.com/office/drawing/2014/main" id="{3CC14092-0355-44AC-A2FE-DF7F79717350}"/>
              </a:ext>
            </a:extLst>
          </p:cNvPr>
          <p:cNvSpPr>
            <a:spLocks noGrp="1"/>
          </p:cNvSpPr>
          <p:nvPr>
            <p:ph type="sldNum" sz="quarter" idx="12"/>
          </p:nvPr>
        </p:nvSpPr>
        <p:spPr/>
        <p:txBody>
          <a:bodyPr/>
          <a:lstStyle/>
          <a:p>
            <a:fld id="{42EF6DC8-DA9C-4533-8A40-BB00A2545AF8}" type="slidenum">
              <a:rPr lang="en-CA" smtClean="0"/>
              <a:pPr/>
              <a:t>27</a:t>
            </a:fld>
            <a:endParaRPr lang="en-CA"/>
          </a:p>
        </p:txBody>
      </p:sp>
      <p:pic>
        <p:nvPicPr>
          <p:cNvPr id="10" name="Audio 9">
            <a:hlinkClick r:id="" action="ppaction://media"/>
            <a:extLst>
              <a:ext uri="{FF2B5EF4-FFF2-40B4-BE49-F238E27FC236}">
                <a16:creationId xmlns:a16="http://schemas.microsoft.com/office/drawing/2014/main" id="{8322BBAD-49DA-4D2E-AA9C-4B5BB31C028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77287151"/>
      </p:ext>
    </p:extLst>
  </p:cSld>
  <p:clrMapOvr>
    <a:masterClrMapping/>
  </p:clrMapOvr>
  <mc:AlternateContent xmlns:mc="http://schemas.openxmlformats.org/markup-compatibility/2006">
    <mc:Choice xmlns:p14="http://schemas.microsoft.com/office/powerpoint/2010/main" Requires="p14">
      <p:transition spd="slow" p14:dur="2000" advTm="42553"/>
    </mc:Choice>
    <mc:Fallback>
      <p:transition spd="slow" advTm="42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A206E-A6F5-4959-B6F8-1A1E41F56F77}"/>
              </a:ext>
            </a:extLst>
          </p:cNvPr>
          <p:cNvSpPr>
            <a:spLocks noGrp="1"/>
          </p:cNvSpPr>
          <p:nvPr>
            <p:ph type="title"/>
          </p:nvPr>
        </p:nvSpPr>
        <p:spPr/>
        <p:txBody>
          <a:bodyPr/>
          <a:lstStyle/>
          <a:p>
            <a:r>
              <a:rPr lang="en-US" dirty="0"/>
              <a:t>Exponential growth or decay</a:t>
            </a:r>
          </a:p>
        </p:txBody>
      </p:sp>
      <p:sp>
        <p:nvSpPr>
          <p:cNvPr id="3" name="Content Placeholder 2">
            <a:extLst>
              <a:ext uri="{FF2B5EF4-FFF2-40B4-BE49-F238E27FC236}">
                <a16:creationId xmlns:a16="http://schemas.microsoft.com/office/drawing/2014/main" id="{67EEC1DE-C783-41E2-AB0A-1B0722036BA7}"/>
              </a:ext>
            </a:extLst>
          </p:cNvPr>
          <p:cNvSpPr>
            <a:spLocks noGrp="1"/>
          </p:cNvSpPr>
          <p:nvPr>
            <p:ph idx="1"/>
          </p:nvPr>
        </p:nvSpPr>
        <p:spPr>
          <a:xfrm>
            <a:off x="457199" y="1600200"/>
            <a:ext cx="8510631" cy="4525963"/>
          </a:xfrm>
        </p:spPr>
        <p:txBody>
          <a:bodyPr/>
          <a:lstStyle/>
          <a:p>
            <a:r>
              <a:rPr lang="en-US" dirty="0"/>
              <a:t>Step 1: Collect data</a:t>
            </a:r>
          </a:p>
          <a:p>
            <a:pPr lvl="1"/>
            <a:r>
              <a:rPr lang="en-US" dirty="0"/>
              <a:t>Use different values of </a:t>
            </a:r>
            <a:r>
              <a:rPr lang="en-US" dirty="0">
                <a:latin typeface="Times New Roman" panose="02020603050405020304" pitchFamily="18" charset="0"/>
              </a:rPr>
              <a:t>(</a:t>
            </a:r>
            <a:r>
              <a:rPr lang="en-US" i="1" dirty="0">
                <a:latin typeface="Times New Roman" panose="02020603050405020304" pitchFamily="18" charset="0"/>
              </a:rPr>
              <a:t>n</a:t>
            </a:r>
            <a:r>
              <a:rPr lang="en-US" baseline="-25000" dirty="0">
                <a:latin typeface="Times New Roman" panose="02020603050405020304" pitchFamily="18" charset="0"/>
              </a:rPr>
              <a:t>0</a:t>
            </a:r>
            <a:r>
              <a:rPr lang="en-US" dirty="0">
                <a:latin typeface="Times New Roman" panose="02020603050405020304" pitchFamily="18" charset="0"/>
              </a:rPr>
              <a:t>, </a:t>
            </a:r>
            <a:r>
              <a:rPr lang="en-US" i="1" dirty="0">
                <a:latin typeface="Times New Roman" panose="02020603050405020304" pitchFamily="18" charset="0"/>
              </a:rPr>
              <a:t>C</a:t>
            </a:r>
            <a:r>
              <a:rPr lang="en-US" baseline="-25000" dirty="0">
                <a:latin typeface="Times New Roman" panose="02020603050405020304" pitchFamily="18" charset="0"/>
              </a:rPr>
              <a:t>0</a:t>
            </a:r>
            <a:r>
              <a:rPr lang="en-US" dirty="0">
                <a:latin typeface="Times New Roman" panose="02020603050405020304" pitchFamily="18" charset="0"/>
              </a:rPr>
              <a:t>), (</a:t>
            </a:r>
            <a:r>
              <a:rPr lang="en-US" i="1" dirty="0">
                <a:latin typeface="Times New Roman" panose="02020603050405020304" pitchFamily="18" charset="0"/>
              </a:rPr>
              <a:t>n</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C</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n</a:t>
            </a:r>
            <a:r>
              <a:rPr lang="en-US" baseline="-25000" dirty="0">
                <a:latin typeface="Times New Roman" panose="02020603050405020304" pitchFamily="18" charset="0"/>
              </a:rPr>
              <a:t>2</a:t>
            </a:r>
            <a:r>
              <a:rPr lang="en-US" dirty="0">
                <a:latin typeface="Times New Roman" panose="02020603050405020304" pitchFamily="18" charset="0"/>
              </a:rPr>
              <a:t>, </a:t>
            </a:r>
            <a:r>
              <a:rPr lang="en-US" i="1" dirty="0">
                <a:latin typeface="Times New Roman" panose="02020603050405020304" pitchFamily="18" charset="0"/>
              </a:rPr>
              <a:t>C</a:t>
            </a:r>
            <a:r>
              <a:rPr lang="en-US" baseline="-25000" dirty="0">
                <a:latin typeface="Times New Roman" panose="02020603050405020304" pitchFamily="18" charset="0"/>
              </a:rPr>
              <a:t>2</a:t>
            </a:r>
            <a:r>
              <a:rPr lang="en-US" dirty="0">
                <a:latin typeface="Times New Roman" panose="02020603050405020304" pitchFamily="18" charset="0"/>
              </a:rPr>
              <a:t>), …, (</a:t>
            </a:r>
            <a:r>
              <a:rPr lang="en-US" i="1" dirty="0" err="1">
                <a:latin typeface="Times New Roman" panose="02020603050405020304" pitchFamily="18" charset="0"/>
              </a:rPr>
              <a:t>n</a:t>
            </a:r>
            <a:r>
              <a:rPr lang="en-US" i="1" baseline="-25000" dirty="0" err="1">
                <a:latin typeface="Times New Roman" panose="02020603050405020304" pitchFamily="18" charset="0"/>
              </a:rPr>
              <a:t>N</a:t>
            </a:r>
            <a:r>
              <a:rPr lang="en-US" dirty="0">
                <a:latin typeface="Times New Roman" panose="02020603050405020304" pitchFamily="18" charset="0"/>
              </a:rPr>
              <a:t>, </a:t>
            </a:r>
            <a:r>
              <a:rPr lang="en-US" i="1" dirty="0">
                <a:latin typeface="Times New Roman" panose="02020603050405020304" pitchFamily="18" charset="0"/>
              </a:rPr>
              <a:t>C</a:t>
            </a:r>
            <a:r>
              <a:rPr lang="en-US" i="1" baseline="-25000" dirty="0">
                <a:latin typeface="Times New Roman" panose="02020603050405020304" pitchFamily="18" charset="0"/>
              </a:rPr>
              <a:t>N</a:t>
            </a:r>
            <a:r>
              <a:rPr lang="en-US" dirty="0">
                <a:latin typeface="Times New Roman" panose="02020603050405020304" pitchFamily="18" charset="0"/>
              </a:rPr>
              <a:t>), </a:t>
            </a:r>
            <a:endParaRPr lang="en-US" dirty="0"/>
          </a:p>
          <a:p>
            <a:pPr lvl="2"/>
            <a:r>
              <a:rPr lang="en-US" dirty="0"/>
              <a:t>Try to get as many points as is reasonable</a:t>
            </a:r>
          </a:p>
          <a:p>
            <a:pPr lvl="2"/>
            <a:r>
              <a:rPr lang="en-US" dirty="0"/>
              <a:t>Equally spaced points are common, but not required</a:t>
            </a:r>
          </a:p>
          <a:p>
            <a:pPr lvl="2"/>
            <a:r>
              <a:rPr lang="en-US" dirty="0"/>
              <a:t>Often </a:t>
            </a:r>
            <a:r>
              <a:rPr lang="en-US" i="1" dirty="0">
                <a:latin typeface="Times New Roman" panose="02020603050405020304" pitchFamily="18" charset="0"/>
              </a:rPr>
              <a:t>n</a:t>
            </a:r>
            <a:r>
              <a:rPr lang="en-US" baseline="-25000" dirty="0">
                <a:latin typeface="Times New Roman" panose="02020603050405020304" pitchFamily="18" charset="0"/>
              </a:rPr>
              <a:t>0</a:t>
            </a:r>
            <a:r>
              <a:rPr lang="en-US" dirty="0">
                <a:latin typeface="Times New Roman" panose="02020603050405020304" pitchFamily="18" charset="0"/>
              </a:rPr>
              <a:t> = 0</a:t>
            </a:r>
            <a:r>
              <a:rPr lang="en-US" dirty="0"/>
              <a:t>, but this is not required</a:t>
            </a:r>
          </a:p>
          <a:p>
            <a:pPr lvl="1"/>
            <a:r>
              <a:rPr lang="en-US" dirty="0"/>
              <a:t>If possible, gather at least two samples per </a:t>
            </a:r>
            <a:r>
              <a:rPr lang="en-US" i="1" dirty="0">
                <a:latin typeface="Times New Roman" panose="02020603050405020304" pitchFamily="18" charset="0"/>
              </a:rPr>
              <a:t>n</a:t>
            </a:r>
            <a:r>
              <a:rPr lang="en-US" dirty="0"/>
              <a:t>,</a:t>
            </a:r>
            <a:br>
              <a:rPr lang="en-US" dirty="0"/>
            </a:br>
            <a:r>
              <a:rPr lang="en-US" dirty="0"/>
              <a:t>	      as each sample will likely have some error in the count</a:t>
            </a:r>
          </a:p>
          <a:p>
            <a:pPr lvl="2"/>
            <a:r>
              <a:rPr lang="en-US" dirty="0"/>
              <a:t>With three samples, we will have </a:t>
            </a:r>
            <a:r>
              <a:rPr lang="en-US" i="1" dirty="0">
                <a:latin typeface="Times New Roman" panose="02020603050405020304" pitchFamily="18" charset="0"/>
              </a:rPr>
              <a:t>C</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t>, </a:t>
            </a:r>
            <a:r>
              <a:rPr lang="en-US" i="1" dirty="0">
                <a:latin typeface="Times New Roman" panose="02020603050405020304" pitchFamily="18" charset="0"/>
              </a:rPr>
              <a:t>C</a:t>
            </a:r>
            <a:r>
              <a:rPr lang="en-US" i="1" baseline="-25000" dirty="0">
                <a:latin typeface="Times New Roman" panose="02020603050405020304" pitchFamily="18" charset="0"/>
              </a:rPr>
              <a:t>k</a:t>
            </a:r>
            <a:r>
              <a:rPr lang="en-US" baseline="-25000" dirty="0">
                <a:latin typeface="Times New Roman" panose="02020603050405020304" pitchFamily="18" charset="0"/>
              </a:rPr>
              <a:t>,2</a:t>
            </a:r>
            <a:r>
              <a:rPr lang="en-US" i="1" dirty="0"/>
              <a:t> </a:t>
            </a:r>
            <a:r>
              <a:rPr lang="en-US" dirty="0"/>
              <a:t>and</a:t>
            </a:r>
            <a:r>
              <a:rPr lang="en-US" i="1" dirty="0"/>
              <a:t> </a:t>
            </a:r>
            <a:r>
              <a:rPr lang="en-US" i="1" dirty="0">
                <a:latin typeface="Times New Roman" panose="02020603050405020304" pitchFamily="18" charset="0"/>
              </a:rPr>
              <a:t>C</a:t>
            </a:r>
            <a:r>
              <a:rPr lang="en-US" i="1" baseline="-25000" dirty="0">
                <a:latin typeface="Times New Roman" panose="02020603050405020304" pitchFamily="18" charset="0"/>
              </a:rPr>
              <a:t>k</a:t>
            </a:r>
            <a:r>
              <a:rPr lang="en-US" baseline="-25000" dirty="0">
                <a:latin typeface="Times New Roman" panose="02020603050405020304" pitchFamily="18" charset="0"/>
              </a:rPr>
              <a:t>,3</a:t>
            </a:r>
            <a:r>
              <a:rPr lang="en-US" dirty="0"/>
              <a:t> </a:t>
            </a:r>
          </a:p>
          <a:p>
            <a:pPr lvl="2"/>
            <a:r>
              <a:rPr lang="en-US" dirty="0"/>
              <a:t>You cannot determine error from a single sample</a:t>
            </a:r>
          </a:p>
        </p:txBody>
      </p:sp>
      <p:sp>
        <p:nvSpPr>
          <p:cNvPr id="4" name="Footer Placeholder 3">
            <a:extLst>
              <a:ext uri="{FF2B5EF4-FFF2-40B4-BE49-F238E27FC236}">
                <a16:creationId xmlns:a16="http://schemas.microsoft.com/office/drawing/2014/main" id="{25BF313C-24D6-4EE7-8F80-4EC2BFA2D09E}"/>
              </a:ext>
            </a:extLst>
          </p:cNvPr>
          <p:cNvSpPr>
            <a:spLocks noGrp="1"/>
          </p:cNvSpPr>
          <p:nvPr>
            <p:ph type="ftr" sz="quarter" idx="11"/>
          </p:nvPr>
        </p:nvSpPr>
        <p:spPr/>
        <p:txBody>
          <a:bodyPr/>
          <a:lstStyle/>
          <a:p>
            <a:r>
              <a:rPr lang="en-US"/>
              <a:t>Polynomial and exponential growth</a:t>
            </a:r>
            <a:endParaRPr lang="en-CA" dirty="0"/>
          </a:p>
        </p:txBody>
      </p:sp>
      <p:sp>
        <p:nvSpPr>
          <p:cNvPr id="5" name="Slide Number Placeholder 4">
            <a:extLst>
              <a:ext uri="{FF2B5EF4-FFF2-40B4-BE49-F238E27FC236}">
                <a16:creationId xmlns:a16="http://schemas.microsoft.com/office/drawing/2014/main" id="{3CC14092-0355-44AC-A2FE-DF7F79717350}"/>
              </a:ext>
            </a:extLst>
          </p:cNvPr>
          <p:cNvSpPr>
            <a:spLocks noGrp="1"/>
          </p:cNvSpPr>
          <p:nvPr>
            <p:ph type="sldNum" sz="quarter" idx="12"/>
          </p:nvPr>
        </p:nvSpPr>
        <p:spPr/>
        <p:txBody>
          <a:bodyPr/>
          <a:lstStyle/>
          <a:p>
            <a:fld id="{42EF6DC8-DA9C-4533-8A40-BB00A2545AF8}" type="slidenum">
              <a:rPr lang="en-CA" smtClean="0"/>
              <a:pPr/>
              <a:t>28</a:t>
            </a:fld>
            <a:endParaRPr lang="en-CA"/>
          </a:p>
        </p:txBody>
      </p:sp>
      <p:pic>
        <p:nvPicPr>
          <p:cNvPr id="12" name="Audio 11">
            <a:hlinkClick r:id="" action="ppaction://media"/>
            <a:extLst>
              <a:ext uri="{FF2B5EF4-FFF2-40B4-BE49-F238E27FC236}">
                <a16:creationId xmlns:a16="http://schemas.microsoft.com/office/drawing/2014/main" id="{0BB358E1-C007-470B-B4E0-2109C2F270F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92592854"/>
      </p:ext>
    </p:extLst>
  </p:cSld>
  <p:clrMapOvr>
    <a:masterClrMapping/>
  </p:clrMapOvr>
  <mc:AlternateContent xmlns:mc="http://schemas.openxmlformats.org/markup-compatibility/2006">
    <mc:Choice xmlns:p14="http://schemas.microsoft.com/office/powerpoint/2010/main" Requires="p14">
      <p:transition spd="slow" p14:dur="2000" advTm="113567"/>
    </mc:Choice>
    <mc:Fallback>
      <p:transition spd="slow" advTm="113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A206E-A6F5-4959-B6F8-1A1E41F56F77}"/>
              </a:ext>
            </a:extLst>
          </p:cNvPr>
          <p:cNvSpPr>
            <a:spLocks noGrp="1"/>
          </p:cNvSpPr>
          <p:nvPr>
            <p:ph type="title"/>
          </p:nvPr>
        </p:nvSpPr>
        <p:spPr/>
        <p:txBody>
          <a:bodyPr/>
          <a:lstStyle/>
          <a:p>
            <a:r>
              <a:rPr lang="en-US" dirty="0"/>
              <a:t>Exponential growth or decay</a:t>
            </a:r>
          </a:p>
        </p:txBody>
      </p:sp>
      <p:sp>
        <p:nvSpPr>
          <p:cNvPr id="3" name="Content Placeholder 2">
            <a:extLst>
              <a:ext uri="{FF2B5EF4-FFF2-40B4-BE49-F238E27FC236}">
                <a16:creationId xmlns:a16="http://schemas.microsoft.com/office/drawing/2014/main" id="{67EEC1DE-C783-41E2-AB0A-1B0722036BA7}"/>
              </a:ext>
            </a:extLst>
          </p:cNvPr>
          <p:cNvSpPr>
            <a:spLocks noGrp="1"/>
          </p:cNvSpPr>
          <p:nvPr>
            <p:ph idx="1"/>
          </p:nvPr>
        </p:nvSpPr>
        <p:spPr/>
        <p:txBody>
          <a:bodyPr/>
          <a:lstStyle/>
          <a:p>
            <a:r>
              <a:rPr lang="en-US" dirty="0"/>
              <a:t>For example:</a:t>
            </a:r>
          </a:p>
        </p:txBody>
      </p:sp>
      <p:sp>
        <p:nvSpPr>
          <p:cNvPr id="4" name="Footer Placeholder 3">
            <a:extLst>
              <a:ext uri="{FF2B5EF4-FFF2-40B4-BE49-F238E27FC236}">
                <a16:creationId xmlns:a16="http://schemas.microsoft.com/office/drawing/2014/main" id="{25BF313C-24D6-4EE7-8F80-4EC2BFA2D09E}"/>
              </a:ext>
            </a:extLst>
          </p:cNvPr>
          <p:cNvSpPr>
            <a:spLocks noGrp="1"/>
          </p:cNvSpPr>
          <p:nvPr>
            <p:ph type="ftr" sz="quarter" idx="11"/>
          </p:nvPr>
        </p:nvSpPr>
        <p:spPr/>
        <p:txBody>
          <a:bodyPr/>
          <a:lstStyle/>
          <a:p>
            <a:r>
              <a:rPr lang="en-US"/>
              <a:t>Polynomial and exponential growth</a:t>
            </a:r>
            <a:endParaRPr lang="en-CA" dirty="0"/>
          </a:p>
        </p:txBody>
      </p:sp>
      <p:sp>
        <p:nvSpPr>
          <p:cNvPr id="5" name="Slide Number Placeholder 4">
            <a:extLst>
              <a:ext uri="{FF2B5EF4-FFF2-40B4-BE49-F238E27FC236}">
                <a16:creationId xmlns:a16="http://schemas.microsoft.com/office/drawing/2014/main" id="{3CC14092-0355-44AC-A2FE-DF7F79717350}"/>
              </a:ext>
            </a:extLst>
          </p:cNvPr>
          <p:cNvSpPr>
            <a:spLocks noGrp="1"/>
          </p:cNvSpPr>
          <p:nvPr>
            <p:ph type="sldNum" sz="quarter" idx="12"/>
          </p:nvPr>
        </p:nvSpPr>
        <p:spPr/>
        <p:txBody>
          <a:bodyPr/>
          <a:lstStyle/>
          <a:p>
            <a:fld id="{42EF6DC8-DA9C-4533-8A40-BB00A2545AF8}" type="slidenum">
              <a:rPr lang="en-CA" smtClean="0"/>
              <a:pPr/>
              <a:t>29</a:t>
            </a:fld>
            <a:endParaRPr lang="en-CA"/>
          </a:p>
        </p:txBody>
      </p:sp>
      <p:cxnSp>
        <p:nvCxnSpPr>
          <p:cNvPr id="9" name="Straight Connector 8">
            <a:extLst>
              <a:ext uri="{FF2B5EF4-FFF2-40B4-BE49-F238E27FC236}">
                <a16:creationId xmlns:a16="http://schemas.microsoft.com/office/drawing/2014/main" id="{B74A9EDF-67C0-4ED1-BB2C-8605EF724444}"/>
              </a:ext>
            </a:extLst>
          </p:cNvPr>
          <p:cNvCxnSpPr>
            <a:cxnSpLocks/>
          </p:cNvCxnSpPr>
          <p:nvPr/>
        </p:nvCxnSpPr>
        <p:spPr>
          <a:xfrm>
            <a:off x="2463501" y="2409713"/>
            <a:ext cx="0" cy="293683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F44A85-A790-4FBB-BAD3-CF5D427AFBEB}"/>
              </a:ext>
            </a:extLst>
          </p:cNvPr>
          <p:cNvCxnSpPr>
            <a:cxnSpLocks/>
          </p:cNvCxnSpPr>
          <p:nvPr/>
        </p:nvCxnSpPr>
        <p:spPr>
          <a:xfrm flipH="1">
            <a:off x="2452744" y="5346550"/>
            <a:ext cx="456124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12F20D5-5C1E-4CF9-AE3D-8F18CA484735}"/>
              </a:ext>
            </a:extLst>
          </p:cNvPr>
          <p:cNvSpPr txBox="1"/>
          <p:nvPr/>
        </p:nvSpPr>
        <p:spPr>
          <a:xfrm>
            <a:off x="4541591" y="5420245"/>
            <a:ext cx="364291"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endParaRPr lang="en-US" i="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CA1B1276-E034-494E-AE19-A1BBC9236D23}"/>
              </a:ext>
            </a:extLst>
          </p:cNvPr>
          <p:cNvSpPr txBox="1"/>
          <p:nvPr/>
        </p:nvSpPr>
        <p:spPr>
          <a:xfrm>
            <a:off x="1868655" y="3436327"/>
            <a:ext cx="364291"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C</a:t>
            </a:r>
            <a:endParaRPr lang="en-US" i="1" dirty="0">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63A7F9AC-A44A-4BDB-84C3-7377EDF0AAF4}"/>
              </a:ext>
            </a:extLst>
          </p:cNvPr>
          <p:cNvSpPr/>
          <p:nvPr/>
        </p:nvSpPr>
        <p:spPr>
          <a:xfrm>
            <a:off x="6519837" y="5191391"/>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BB3174E-BF20-4221-8D89-7C301CC5A89A}"/>
              </a:ext>
            </a:extLst>
          </p:cNvPr>
          <p:cNvSpPr/>
          <p:nvPr/>
        </p:nvSpPr>
        <p:spPr>
          <a:xfrm>
            <a:off x="6519837" y="527974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0DC6F3E-0160-439F-9107-B0FD71B723DE}"/>
              </a:ext>
            </a:extLst>
          </p:cNvPr>
          <p:cNvSpPr/>
          <p:nvPr/>
        </p:nvSpPr>
        <p:spPr>
          <a:xfrm>
            <a:off x="6519837" y="523563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44C40489-BA4F-469A-A07C-B173BB2B16D8}"/>
              </a:ext>
            </a:extLst>
          </p:cNvPr>
          <p:cNvSpPr/>
          <p:nvPr/>
        </p:nvSpPr>
        <p:spPr>
          <a:xfrm>
            <a:off x="6110174" y="514526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BA4BF890-38BE-4C42-9071-32C04ABDDAF0}"/>
              </a:ext>
            </a:extLst>
          </p:cNvPr>
          <p:cNvSpPr/>
          <p:nvPr/>
        </p:nvSpPr>
        <p:spPr>
          <a:xfrm>
            <a:off x="6110174" y="52727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D8F4C8D2-1629-4CD0-B9B1-CE7BAF6B194C}"/>
              </a:ext>
            </a:extLst>
          </p:cNvPr>
          <p:cNvSpPr/>
          <p:nvPr/>
        </p:nvSpPr>
        <p:spPr>
          <a:xfrm>
            <a:off x="6110174" y="519306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19736328-9ECF-4867-9463-2F547E1DEAFB}"/>
              </a:ext>
            </a:extLst>
          </p:cNvPr>
          <p:cNvSpPr/>
          <p:nvPr/>
        </p:nvSpPr>
        <p:spPr>
          <a:xfrm>
            <a:off x="5700511" y="509658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B96DC84-4011-4EF1-B79B-35D78C9D5C5A}"/>
              </a:ext>
            </a:extLst>
          </p:cNvPr>
          <p:cNvSpPr/>
          <p:nvPr/>
        </p:nvSpPr>
        <p:spPr>
          <a:xfrm>
            <a:off x="5700511" y="524898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E4C2AF34-E8E8-4DC6-9AFA-9111C712AD64}"/>
              </a:ext>
            </a:extLst>
          </p:cNvPr>
          <p:cNvSpPr/>
          <p:nvPr/>
        </p:nvSpPr>
        <p:spPr>
          <a:xfrm>
            <a:off x="5700511" y="519420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4D2E8B02-C3ED-4939-8040-430E8EF7A166}"/>
              </a:ext>
            </a:extLst>
          </p:cNvPr>
          <p:cNvSpPr/>
          <p:nvPr/>
        </p:nvSpPr>
        <p:spPr>
          <a:xfrm>
            <a:off x="5290848" y="502858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6B652D16-2A85-4990-9541-4777D9606B2A}"/>
              </a:ext>
            </a:extLst>
          </p:cNvPr>
          <p:cNvSpPr/>
          <p:nvPr/>
        </p:nvSpPr>
        <p:spPr>
          <a:xfrm>
            <a:off x="5290848" y="519166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DDAEDF91-6630-49CA-8171-60FFE1A21507}"/>
              </a:ext>
            </a:extLst>
          </p:cNvPr>
          <p:cNvSpPr/>
          <p:nvPr/>
        </p:nvSpPr>
        <p:spPr>
          <a:xfrm>
            <a:off x="5290848" y="516534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575A6DCE-C182-4A88-8234-6E75F6872373}"/>
              </a:ext>
            </a:extLst>
          </p:cNvPr>
          <p:cNvSpPr/>
          <p:nvPr/>
        </p:nvSpPr>
        <p:spPr>
          <a:xfrm>
            <a:off x="4881185" y="494253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71D37F65-329C-4BAF-B645-00A81994E23A}"/>
              </a:ext>
            </a:extLst>
          </p:cNvPr>
          <p:cNvSpPr/>
          <p:nvPr/>
        </p:nvSpPr>
        <p:spPr>
          <a:xfrm>
            <a:off x="4881185" y="510917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18F50F31-1254-49D4-85D2-7CD35512004B}"/>
              </a:ext>
            </a:extLst>
          </p:cNvPr>
          <p:cNvSpPr/>
          <p:nvPr/>
        </p:nvSpPr>
        <p:spPr>
          <a:xfrm>
            <a:off x="4881185" y="502236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1C67BF80-F788-4594-B190-07A3D74678A1}"/>
              </a:ext>
            </a:extLst>
          </p:cNvPr>
          <p:cNvSpPr/>
          <p:nvPr/>
        </p:nvSpPr>
        <p:spPr>
          <a:xfrm>
            <a:off x="4471522" y="474566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B56CA22-6DFE-4BA5-BED8-0778B91A95FC}"/>
              </a:ext>
            </a:extLst>
          </p:cNvPr>
          <p:cNvSpPr/>
          <p:nvPr/>
        </p:nvSpPr>
        <p:spPr>
          <a:xfrm>
            <a:off x="4471522" y="497634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E850EEC2-E598-4AB9-8EE8-FC5410DDB79D}"/>
              </a:ext>
            </a:extLst>
          </p:cNvPr>
          <p:cNvSpPr/>
          <p:nvPr/>
        </p:nvSpPr>
        <p:spPr>
          <a:xfrm>
            <a:off x="4471522" y="486819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7F794473-3FB2-4EBA-B05F-FA8755B0F54A}"/>
              </a:ext>
            </a:extLst>
          </p:cNvPr>
          <p:cNvSpPr/>
          <p:nvPr/>
        </p:nvSpPr>
        <p:spPr>
          <a:xfrm>
            <a:off x="4061859" y="451015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1E9FCFF2-F686-4F90-950E-03FB22ED481A}"/>
              </a:ext>
            </a:extLst>
          </p:cNvPr>
          <p:cNvSpPr/>
          <p:nvPr/>
        </p:nvSpPr>
        <p:spPr>
          <a:xfrm>
            <a:off x="4061859" y="47764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192C158E-32AA-4EB1-958C-810F331E83C1}"/>
              </a:ext>
            </a:extLst>
          </p:cNvPr>
          <p:cNvSpPr/>
          <p:nvPr/>
        </p:nvSpPr>
        <p:spPr>
          <a:xfrm>
            <a:off x="4061859" y="458641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09A4823C-DC6D-4CB4-B2D3-561A8B308934}"/>
              </a:ext>
            </a:extLst>
          </p:cNvPr>
          <p:cNvSpPr/>
          <p:nvPr/>
        </p:nvSpPr>
        <p:spPr>
          <a:xfrm>
            <a:off x="3652196" y="421946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24000B7B-0E57-4B2B-93A9-983B7CFF68E4}"/>
              </a:ext>
            </a:extLst>
          </p:cNvPr>
          <p:cNvSpPr/>
          <p:nvPr/>
        </p:nvSpPr>
        <p:spPr>
          <a:xfrm>
            <a:off x="3652196" y="451774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5B1E4A14-8411-4B42-BEA5-4FCF509BE154}"/>
              </a:ext>
            </a:extLst>
          </p:cNvPr>
          <p:cNvSpPr/>
          <p:nvPr/>
        </p:nvSpPr>
        <p:spPr>
          <a:xfrm>
            <a:off x="3652196" y="4409591"/>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39E3CF04-F5F7-4C38-B665-3C4A056B5AC6}"/>
              </a:ext>
            </a:extLst>
          </p:cNvPr>
          <p:cNvSpPr/>
          <p:nvPr/>
        </p:nvSpPr>
        <p:spPr>
          <a:xfrm>
            <a:off x="3242533" y="405635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42B165D4-5987-4E03-8C1B-E42F12192622}"/>
              </a:ext>
            </a:extLst>
          </p:cNvPr>
          <p:cNvSpPr/>
          <p:nvPr/>
        </p:nvSpPr>
        <p:spPr>
          <a:xfrm>
            <a:off x="3242533" y="420875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B8B6E75-81C7-4671-B82D-3358DD76A3AE}"/>
              </a:ext>
            </a:extLst>
          </p:cNvPr>
          <p:cNvSpPr/>
          <p:nvPr/>
        </p:nvSpPr>
        <p:spPr>
          <a:xfrm>
            <a:off x="3242533" y="391202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89F607C4-83F4-4DA3-8370-19B95E6778DC}"/>
              </a:ext>
            </a:extLst>
          </p:cNvPr>
          <p:cNvSpPr/>
          <p:nvPr/>
        </p:nvSpPr>
        <p:spPr>
          <a:xfrm>
            <a:off x="2832870" y="352039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1DD884F9-155E-47DD-8B33-C1A05D3B7739}"/>
              </a:ext>
            </a:extLst>
          </p:cNvPr>
          <p:cNvSpPr/>
          <p:nvPr/>
        </p:nvSpPr>
        <p:spPr>
          <a:xfrm>
            <a:off x="2832870" y="385781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F56C8C24-66B5-4423-AC80-ADCB56E809FE}"/>
              </a:ext>
            </a:extLst>
          </p:cNvPr>
          <p:cNvSpPr/>
          <p:nvPr/>
        </p:nvSpPr>
        <p:spPr>
          <a:xfrm>
            <a:off x="2832870" y="366782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3E4D7C22-AEBD-43DD-8E23-73A7AE4F2961}"/>
              </a:ext>
            </a:extLst>
          </p:cNvPr>
          <p:cNvSpPr/>
          <p:nvPr/>
        </p:nvSpPr>
        <p:spPr>
          <a:xfrm>
            <a:off x="2423207" y="316664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52588E3B-F098-4959-92DC-A8040ADAE14B}"/>
              </a:ext>
            </a:extLst>
          </p:cNvPr>
          <p:cNvSpPr/>
          <p:nvPr/>
        </p:nvSpPr>
        <p:spPr>
          <a:xfrm>
            <a:off x="2423207" y="348271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02DA85D8-7D5E-4AC0-AC5F-DD53BFDE8D44}"/>
              </a:ext>
            </a:extLst>
          </p:cNvPr>
          <p:cNvSpPr/>
          <p:nvPr/>
        </p:nvSpPr>
        <p:spPr>
          <a:xfrm>
            <a:off x="2423207" y="3356771"/>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F483BB54-E500-44F3-9169-0D00760CAA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616424"/>
      </p:ext>
    </p:extLst>
  </p:cSld>
  <p:clrMapOvr>
    <a:masterClrMapping/>
  </p:clrMapOvr>
  <mc:AlternateContent xmlns:mc="http://schemas.openxmlformats.org/markup-compatibility/2006">
    <mc:Choice xmlns:p14="http://schemas.microsoft.com/office/powerpoint/2010/main" Requires="p14">
      <p:transition spd="slow" p14:dur="2000" advTm="23069"/>
    </mc:Choice>
    <mc:Fallback>
      <p:transition spd="slow" advTm="23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Fitting a polynomial</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534400" cy="4525963"/>
          </a:xfrm>
        </p:spPr>
        <p:txBody>
          <a:bodyPr/>
          <a:lstStyle/>
          <a:p>
            <a:r>
              <a:rPr lang="en-US" dirty="0"/>
              <a:t>Recall that you can fit a polynomial to data</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Polynomial and exponential growth</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cxnSp>
        <p:nvCxnSpPr>
          <p:cNvPr id="8" name="Straight Connector 7">
            <a:extLst>
              <a:ext uri="{FF2B5EF4-FFF2-40B4-BE49-F238E27FC236}">
                <a16:creationId xmlns:a16="http://schemas.microsoft.com/office/drawing/2014/main" id="{30111E5E-EBAF-4A16-9586-B43BADC98097}"/>
              </a:ext>
            </a:extLst>
          </p:cNvPr>
          <p:cNvCxnSpPr>
            <a:cxnSpLocks/>
          </p:cNvCxnSpPr>
          <p:nvPr/>
        </p:nvCxnSpPr>
        <p:spPr>
          <a:xfrm>
            <a:off x="2463501" y="2409713"/>
            <a:ext cx="0" cy="293683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19616A4-A28E-468A-A20E-28B35490EC2F}"/>
              </a:ext>
            </a:extLst>
          </p:cNvPr>
          <p:cNvCxnSpPr>
            <a:cxnSpLocks/>
          </p:cNvCxnSpPr>
          <p:nvPr/>
        </p:nvCxnSpPr>
        <p:spPr>
          <a:xfrm flipH="1">
            <a:off x="2452744" y="5346550"/>
            <a:ext cx="456124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F27891D-7A4C-4F25-8427-9ABEB6F8E847}"/>
              </a:ext>
            </a:extLst>
          </p:cNvPr>
          <p:cNvSpPr txBox="1"/>
          <p:nvPr/>
        </p:nvSpPr>
        <p:spPr>
          <a:xfrm>
            <a:off x="4541591" y="5520913"/>
            <a:ext cx="364291"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endParaRPr lang="en-US" i="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98334E6-B962-45F9-8DC1-CAD7CC541A95}"/>
              </a:ext>
            </a:extLst>
          </p:cNvPr>
          <p:cNvSpPr txBox="1"/>
          <p:nvPr/>
        </p:nvSpPr>
        <p:spPr>
          <a:xfrm>
            <a:off x="1868655" y="3436327"/>
            <a:ext cx="364291"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lang="en-US" i="1" dirty="0">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906036A7-B1F8-4204-84F4-E80477E87FE3}"/>
              </a:ext>
            </a:extLst>
          </p:cNvPr>
          <p:cNvSpPr/>
          <p:nvPr/>
        </p:nvSpPr>
        <p:spPr>
          <a:xfrm>
            <a:off x="6415832" y="251311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60B19A9-5928-46C1-BFB7-F70589ED161C}"/>
              </a:ext>
            </a:extLst>
          </p:cNvPr>
          <p:cNvSpPr/>
          <p:nvPr/>
        </p:nvSpPr>
        <p:spPr>
          <a:xfrm>
            <a:off x="5405555" y="309187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CE68068-5720-43B6-A662-8AFC59E6DC17}"/>
              </a:ext>
            </a:extLst>
          </p:cNvPr>
          <p:cNvSpPr/>
          <p:nvPr/>
        </p:nvSpPr>
        <p:spPr>
          <a:xfrm>
            <a:off x="5636111" y="260455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595DA92-328E-4118-89D0-F28C11728C15}"/>
              </a:ext>
            </a:extLst>
          </p:cNvPr>
          <p:cNvSpPr/>
          <p:nvPr/>
        </p:nvSpPr>
        <p:spPr>
          <a:xfrm>
            <a:off x="4373678" y="323747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F71FC2D-B078-486C-B390-7584D86BFDF8}"/>
              </a:ext>
            </a:extLst>
          </p:cNvPr>
          <p:cNvSpPr/>
          <p:nvPr/>
        </p:nvSpPr>
        <p:spPr>
          <a:xfrm>
            <a:off x="4597096" y="425325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2797569-D1CE-42DF-A713-AB37D88098D1}"/>
              </a:ext>
            </a:extLst>
          </p:cNvPr>
          <p:cNvSpPr/>
          <p:nvPr/>
        </p:nvSpPr>
        <p:spPr>
          <a:xfrm>
            <a:off x="4826535" y="3154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DA6AFA0-A284-4DD6-9CC2-FC1DCBD617A6}"/>
              </a:ext>
            </a:extLst>
          </p:cNvPr>
          <p:cNvSpPr/>
          <p:nvPr/>
        </p:nvSpPr>
        <p:spPr>
          <a:xfrm>
            <a:off x="4333537" y="387555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A82F607-A004-419D-B7CE-17C9B38A1EA3}"/>
              </a:ext>
            </a:extLst>
          </p:cNvPr>
          <p:cNvSpPr/>
          <p:nvPr/>
        </p:nvSpPr>
        <p:spPr>
          <a:xfrm>
            <a:off x="2665346" y="459376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D9C1262-13D5-4C50-A62A-080D1001418E}"/>
              </a:ext>
            </a:extLst>
          </p:cNvPr>
          <p:cNvSpPr/>
          <p:nvPr/>
        </p:nvSpPr>
        <p:spPr>
          <a:xfrm>
            <a:off x="3829870" y="3771741"/>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E1A9A85-0CA1-4346-8017-2C242DEBFACB}"/>
              </a:ext>
            </a:extLst>
          </p:cNvPr>
          <p:cNvSpPr/>
          <p:nvPr/>
        </p:nvSpPr>
        <p:spPr>
          <a:xfrm>
            <a:off x="3256815" y="434542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02BB1C8-6D2C-4227-B74A-DC1F1B6CB1D0}"/>
              </a:ext>
            </a:extLst>
          </p:cNvPr>
          <p:cNvSpPr/>
          <p:nvPr/>
        </p:nvSpPr>
        <p:spPr>
          <a:xfrm>
            <a:off x="5992857" y="312828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844D03A-2C82-45F2-8C58-C1F7AA4AE195}"/>
              </a:ext>
            </a:extLst>
          </p:cNvPr>
          <p:cNvSpPr/>
          <p:nvPr/>
        </p:nvSpPr>
        <p:spPr>
          <a:xfrm>
            <a:off x="5405555" y="360605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E28733F-1A82-47CF-8503-D309B7930321}"/>
              </a:ext>
            </a:extLst>
          </p:cNvPr>
          <p:cNvSpPr/>
          <p:nvPr/>
        </p:nvSpPr>
        <p:spPr>
          <a:xfrm>
            <a:off x="3393139" y="402963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FA00831-08B5-4467-BA10-CB04963626D0}"/>
              </a:ext>
            </a:extLst>
          </p:cNvPr>
          <p:cNvSpPr/>
          <p:nvPr/>
        </p:nvSpPr>
        <p:spPr>
          <a:xfrm>
            <a:off x="4053366" y="425325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DB53610-40F7-436D-8980-E802227328C0}"/>
              </a:ext>
            </a:extLst>
          </p:cNvPr>
          <p:cNvSpPr/>
          <p:nvPr/>
        </p:nvSpPr>
        <p:spPr>
          <a:xfrm>
            <a:off x="6680500" y="280593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DC72921-0346-4CC5-8954-6A36B7441695}"/>
              </a:ext>
            </a:extLst>
          </p:cNvPr>
          <p:cNvSpPr/>
          <p:nvPr/>
        </p:nvSpPr>
        <p:spPr>
          <a:xfrm>
            <a:off x="4860162" y="3914371"/>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2FE9A10-CC28-43D5-A86B-802C92C29F8A}"/>
              </a:ext>
            </a:extLst>
          </p:cNvPr>
          <p:cNvSpPr/>
          <p:nvPr/>
        </p:nvSpPr>
        <p:spPr>
          <a:xfrm>
            <a:off x="4917975" y="354712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32DEA4B-96F7-43A8-B99F-0F5CE6A6CE9A}"/>
              </a:ext>
            </a:extLst>
          </p:cNvPr>
          <p:cNvSpPr/>
          <p:nvPr/>
        </p:nvSpPr>
        <p:spPr>
          <a:xfrm>
            <a:off x="6194088" y="279718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C479B7F0-1312-4DEC-85DE-882B108A54EF}"/>
              </a:ext>
            </a:extLst>
          </p:cNvPr>
          <p:cNvSpPr/>
          <p:nvPr/>
        </p:nvSpPr>
        <p:spPr>
          <a:xfrm>
            <a:off x="5216165" y="329063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6B4EE32-BF6D-4DC9-9AB2-74D0F2B70C26}"/>
              </a:ext>
            </a:extLst>
          </p:cNvPr>
          <p:cNvSpPr/>
          <p:nvPr/>
        </p:nvSpPr>
        <p:spPr>
          <a:xfrm>
            <a:off x="6324392" y="306580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5B604A17-56EE-460A-B4FB-89D86D78838D}"/>
              </a:ext>
            </a:extLst>
          </p:cNvPr>
          <p:cNvSpPr/>
          <p:nvPr/>
        </p:nvSpPr>
        <p:spPr>
          <a:xfrm>
            <a:off x="3609370" y="440111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0378D8C2-B7ED-47A4-B8FC-E2E206CAEB36}"/>
              </a:ext>
            </a:extLst>
          </p:cNvPr>
          <p:cNvSpPr/>
          <p:nvPr/>
        </p:nvSpPr>
        <p:spPr>
          <a:xfrm>
            <a:off x="6782431" y="3154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EE6B8E7E-8C01-40F9-A6A4-DAD624760A80}"/>
              </a:ext>
            </a:extLst>
          </p:cNvPr>
          <p:cNvSpPr/>
          <p:nvPr/>
        </p:nvSpPr>
        <p:spPr>
          <a:xfrm>
            <a:off x="3965476" y="406818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DDBA1A4-B1D4-41A4-A1C0-A62398F4E66B}"/>
              </a:ext>
            </a:extLst>
          </p:cNvPr>
          <p:cNvSpPr/>
          <p:nvPr/>
        </p:nvSpPr>
        <p:spPr>
          <a:xfrm>
            <a:off x="4402473" y="360784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F6CC15F5-090A-4C77-B0F1-6F95172516A6}"/>
              </a:ext>
            </a:extLst>
          </p:cNvPr>
          <p:cNvSpPr/>
          <p:nvPr/>
        </p:nvSpPr>
        <p:spPr>
          <a:xfrm>
            <a:off x="3165375" y="492443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3CC0EBD1-232E-4478-B11B-1F8C9FFC77C1}"/>
              </a:ext>
            </a:extLst>
          </p:cNvPr>
          <p:cNvSpPr/>
          <p:nvPr/>
        </p:nvSpPr>
        <p:spPr>
          <a:xfrm>
            <a:off x="5724046" y="298793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33158C2-6AB4-44B9-A227-F453D21428AB}"/>
              </a:ext>
            </a:extLst>
          </p:cNvPr>
          <p:cNvSpPr/>
          <p:nvPr/>
        </p:nvSpPr>
        <p:spPr>
          <a:xfrm>
            <a:off x="3455835" y="478977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7845226A-D620-48D2-8B0C-2A00B5F597A0}"/>
              </a:ext>
            </a:extLst>
          </p:cNvPr>
          <p:cNvCxnSpPr>
            <a:cxnSpLocks/>
          </p:cNvCxnSpPr>
          <p:nvPr/>
        </p:nvCxnSpPr>
        <p:spPr>
          <a:xfrm flipH="1">
            <a:off x="2583809" y="2409713"/>
            <a:ext cx="4655192" cy="25147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Freeform: Shape 42">
            <a:extLst>
              <a:ext uri="{FF2B5EF4-FFF2-40B4-BE49-F238E27FC236}">
                <a16:creationId xmlns:a16="http://schemas.microsoft.com/office/drawing/2014/main" id="{5BB958F6-F1A9-40DA-AD2B-A12487CE8A8A}"/>
              </a:ext>
            </a:extLst>
          </p:cNvPr>
          <p:cNvSpPr/>
          <p:nvPr/>
        </p:nvSpPr>
        <p:spPr>
          <a:xfrm>
            <a:off x="2589845" y="2513119"/>
            <a:ext cx="4655191" cy="2461552"/>
          </a:xfrm>
          <a:custGeom>
            <a:avLst/>
            <a:gdLst>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Lst>
            <a:ahLst/>
            <a:cxnLst>
              <a:cxn ang="0">
                <a:pos x="connsiteX0" y="connsiteY0"/>
              </a:cxn>
              <a:cxn ang="0">
                <a:pos x="connsiteX1" y="connsiteY1"/>
              </a:cxn>
              <a:cxn ang="0">
                <a:pos x="connsiteX2" y="connsiteY2"/>
              </a:cxn>
            </a:cxnLst>
            <a:rect l="l" t="t" r="r" b="b"/>
            <a:pathLst>
              <a:path w="3934436" h="2080469">
                <a:moveTo>
                  <a:pt x="0" y="2080469"/>
                </a:moveTo>
                <a:cubicBezTo>
                  <a:pt x="1269534" y="1244366"/>
                  <a:pt x="2597790" y="567655"/>
                  <a:pt x="3934436" y="0"/>
                </a:cubicBezTo>
                <a:lnTo>
                  <a:pt x="3934436" y="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Audio 44">
            <a:hlinkClick r:id="" action="ppaction://media"/>
            <a:extLst>
              <a:ext uri="{FF2B5EF4-FFF2-40B4-BE49-F238E27FC236}">
                <a16:creationId xmlns:a16="http://schemas.microsoft.com/office/drawing/2014/main" id="{DD0695C5-3F2F-4979-A59C-A5CB0C1CC73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72639261"/>
      </p:ext>
    </p:extLst>
  </p:cSld>
  <p:clrMapOvr>
    <a:masterClrMapping/>
  </p:clrMapOvr>
  <mc:AlternateContent xmlns:mc="http://schemas.openxmlformats.org/markup-compatibility/2006">
    <mc:Choice xmlns:p14="http://schemas.microsoft.com/office/powerpoint/2010/main" Requires="p14">
      <p:transition spd="slow" p14:dur="2000" advTm="27224"/>
    </mc:Choice>
    <mc:Fallback>
      <p:transition spd="slow" advTm="27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5"/>
                </p:tgtEl>
              </p:cMediaNode>
            </p:audio>
          </p:childTnLst>
        </p:cTn>
      </p:par>
    </p:tnLst>
    <p:bldLst>
      <p:bldP spid="4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A206E-A6F5-4959-B6F8-1A1E41F56F77}"/>
              </a:ext>
            </a:extLst>
          </p:cNvPr>
          <p:cNvSpPr>
            <a:spLocks noGrp="1"/>
          </p:cNvSpPr>
          <p:nvPr>
            <p:ph type="title"/>
          </p:nvPr>
        </p:nvSpPr>
        <p:spPr/>
        <p:txBody>
          <a:bodyPr/>
          <a:lstStyle/>
          <a:p>
            <a:r>
              <a:rPr lang="en-US" dirty="0"/>
              <a:t>Exponential growth or decay</a:t>
            </a:r>
          </a:p>
        </p:txBody>
      </p:sp>
      <p:sp>
        <p:nvSpPr>
          <p:cNvPr id="3" name="Content Placeholder 2">
            <a:extLst>
              <a:ext uri="{FF2B5EF4-FFF2-40B4-BE49-F238E27FC236}">
                <a16:creationId xmlns:a16="http://schemas.microsoft.com/office/drawing/2014/main" id="{67EEC1DE-C783-41E2-AB0A-1B0722036BA7}"/>
              </a:ext>
            </a:extLst>
          </p:cNvPr>
          <p:cNvSpPr>
            <a:spLocks noGrp="1"/>
          </p:cNvSpPr>
          <p:nvPr>
            <p:ph idx="1"/>
          </p:nvPr>
        </p:nvSpPr>
        <p:spPr/>
        <p:txBody>
          <a:bodyPr/>
          <a:lstStyle/>
          <a:p>
            <a:r>
              <a:rPr lang="en-US" dirty="0"/>
              <a:t>Step 2: Analysis</a:t>
            </a:r>
          </a:p>
          <a:p>
            <a:pPr lvl="1"/>
            <a:r>
              <a:rPr lang="en-US" dirty="0"/>
              <a:t>Plot a semi-log plot of </a:t>
            </a:r>
            <a:r>
              <a:rPr lang="en-US" i="1" dirty="0" err="1">
                <a:latin typeface="Times New Roman" panose="02020603050405020304" pitchFamily="18" charset="0"/>
              </a:rPr>
              <a:t>n</a:t>
            </a:r>
            <a:r>
              <a:rPr lang="en-US" i="1" baseline="-25000" dirty="0" err="1">
                <a:latin typeface="Times New Roman" panose="02020603050405020304" pitchFamily="18" charset="0"/>
              </a:rPr>
              <a:t>k</a:t>
            </a:r>
            <a:r>
              <a:rPr lang="en-US" dirty="0"/>
              <a:t> versus </a:t>
            </a:r>
            <a:r>
              <a:rPr lang="en-US" dirty="0">
                <a:latin typeface="Times New Roman" panose="02020603050405020304" pitchFamily="18" charset="0"/>
              </a:rPr>
              <a:t>ln( </a:t>
            </a:r>
            <a:r>
              <a:rPr lang="en-US" i="1" dirty="0">
                <a:latin typeface="Times New Roman" panose="02020603050405020304" pitchFamily="18" charset="0"/>
              </a:rPr>
              <a:t>C</a:t>
            </a:r>
            <a:r>
              <a:rPr lang="en-US" i="1" baseline="-25000" dirty="0">
                <a:latin typeface="Times New Roman" panose="02020603050405020304" pitchFamily="18" charset="0"/>
              </a:rPr>
              <a:t>k</a:t>
            </a:r>
            <a:r>
              <a:rPr lang="en-US" baseline="-25000" dirty="0">
                <a:latin typeface="Times New Roman" panose="02020603050405020304" pitchFamily="18" charset="0"/>
              </a:rPr>
              <a:t>, </a:t>
            </a:r>
            <a:r>
              <a:rPr lang="en-US" i="1" baseline="-25000" dirty="0">
                <a:latin typeface="Times New Roman" panose="02020603050405020304" pitchFamily="18" charset="0"/>
              </a:rPr>
              <a:t>j</a:t>
            </a:r>
            <a:r>
              <a:rPr lang="en-US" dirty="0">
                <a:latin typeface="Times New Roman" panose="02020603050405020304" pitchFamily="18" charset="0"/>
              </a:rPr>
              <a:t> )</a:t>
            </a:r>
          </a:p>
          <a:p>
            <a:pPr lvl="1"/>
            <a:r>
              <a:rPr lang="en-US" dirty="0"/>
              <a:t>It doesn’t matter the base of the logarithm,</a:t>
            </a:r>
            <a:br>
              <a:rPr lang="en-US" dirty="0"/>
            </a:br>
            <a:r>
              <a:rPr lang="en-US" dirty="0"/>
              <a:t>                    so long as we use the same base later</a:t>
            </a:r>
          </a:p>
          <a:p>
            <a:pPr lvl="1"/>
            <a:r>
              <a:rPr lang="en-US" dirty="0"/>
              <a:t>Determine visually if it appears to be a straight line</a:t>
            </a:r>
          </a:p>
          <a:p>
            <a:pPr lvl="2"/>
            <a:r>
              <a:rPr lang="en-US" dirty="0"/>
              <a:t>If it isn’t, you may have polynomial growth or decay!</a:t>
            </a:r>
          </a:p>
        </p:txBody>
      </p:sp>
      <p:sp>
        <p:nvSpPr>
          <p:cNvPr id="4" name="Footer Placeholder 3">
            <a:extLst>
              <a:ext uri="{FF2B5EF4-FFF2-40B4-BE49-F238E27FC236}">
                <a16:creationId xmlns:a16="http://schemas.microsoft.com/office/drawing/2014/main" id="{25BF313C-24D6-4EE7-8F80-4EC2BFA2D09E}"/>
              </a:ext>
            </a:extLst>
          </p:cNvPr>
          <p:cNvSpPr>
            <a:spLocks noGrp="1"/>
          </p:cNvSpPr>
          <p:nvPr>
            <p:ph type="ftr" sz="quarter" idx="11"/>
          </p:nvPr>
        </p:nvSpPr>
        <p:spPr/>
        <p:txBody>
          <a:bodyPr/>
          <a:lstStyle/>
          <a:p>
            <a:r>
              <a:rPr lang="en-US"/>
              <a:t>Polynomial and exponential growth</a:t>
            </a:r>
            <a:endParaRPr lang="en-CA" dirty="0"/>
          </a:p>
        </p:txBody>
      </p:sp>
      <p:sp>
        <p:nvSpPr>
          <p:cNvPr id="5" name="Slide Number Placeholder 4">
            <a:extLst>
              <a:ext uri="{FF2B5EF4-FFF2-40B4-BE49-F238E27FC236}">
                <a16:creationId xmlns:a16="http://schemas.microsoft.com/office/drawing/2014/main" id="{3CC14092-0355-44AC-A2FE-DF7F79717350}"/>
              </a:ext>
            </a:extLst>
          </p:cNvPr>
          <p:cNvSpPr>
            <a:spLocks noGrp="1"/>
          </p:cNvSpPr>
          <p:nvPr>
            <p:ph type="sldNum" sz="quarter" idx="12"/>
          </p:nvPr>
        </p:nvSpPr>
        <p:spPr/>
        <p:txBody>
          <a:bodyPr/>
          <a:lstStyle/>
          <a:p>
            <a:fld id="{42EF6DC8-DA9C-4533-8A40-BB00A2545AF8}" type="slidenum">
              <a:rPr lang="en-CA" smtClean="0"/>
              <a:pPr/>
              <a:t>30</a:t>
            </a:fld>
            <a:endParaRPr lang="en-CA"/>
          </a:p>
        </p:txBody>
      </p:sp>
      <p:pic>
        <p:nvPicPr>
          <p:cNvPr id="7" name="Audio 6">
            <a:hlinkClick r:id="" action="ppaction://media"/>
            <a:extLst>
              <a:ext uri="{FF2B5EF4-FFF2-40B4-BE49-F238E27FC236}">
                <a16:creationId xmlns:a16="http://schemas.microsoft.com/office/drawing/2014/main" id="{0BDA0F4E-6FD2-4F97-8E65-A36B34D65E7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18831942"/>
      </p:ext>
    </p:extLst>
  </p:cSld>
  <p:clrMapOvr>
    <a:masterClrMapping/>
  </p:clrMapOvr>
  <mc:AlternateContent xmlns:mc="http://schemas.openxmlformats.org/markup-compatibility/2006">
    <mc:Choice xmlns:p14="http://schemas.microsoft.com/office/powerpoint/2010/main" Requires="p14">
      <p:transition spd="slow" p14:dur="2000" advTm="75018"/>
    </mc:Choice>
    <mc:Fallback>
      <p:transition spd="slow" advTm="75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A206E-A6F5-4959-B6F8-1A1E41F56F77}"/>
              </a:ext>
            </a:extLst>
          </p:cNvPr>
          <p:cNvSpPr>
            <a:spLocks noGrp="1"/>
          </p:cNvSpPr>
          <p:nvPr>
            <p:ph type="title"/>
          </p:nvPr>
        </p:nvSpPr>
        <p:spPr/>
        <p:txBody>
          <a:bodyPr/>
          <a:lstStyle/>
          <a:p>
            <a:r>
              <a:rPr lang="en-US" dirty="0"/>
              <a:t>Exponential growth or decay</a:t>
            </a:r>
          </a:p>
        </p:txBody>
      </p:sp>
      <p:sp>
        <p:nvSpPr>
          <p:cNvPr id="3" name="Content Placeholder 2">
            <a:extLst>
              <a:ext uri="{FF2B5EF4-FFF2-40B4-BE49-F238E27FC236}">
                <a16:creationId xmlns:a16="http://schemas.microsoft.com/office/drawing/2014/main" id="{67EEC1DE-C783-41E2-AB0A-1B0722036BA7}"/>
              </a:ext>
            </a:extLst>
          </p:cNvPr>
          <p:cNvSpPr>
            <a:spLocks noGrp="1"/>
          </p:cNvSpPr>
          <p:nvPr>
            <p:ph idx="1"/>
          </p:nvPr>
        </p:nvSpPr>
        <p:spPr/>
        <p:txBody>
          <a:bodyPr/>
          <a:lstStyle/>
          <a:p>
            <a:r>
              <a:rPr lang="en-US" dirty="0"/>
              <a:t>For example:</a:t>
            </a:r>
          </a:p>
        </p:txBody>
      </p:sp>
      <p:sp>
        <p:nvSpPr>
          <p:cNvPr id="4" name="Footer Placeholder 3">
            <a:extLst>
              <a:ext uri="{FF2B5EF4-FFF2-40B4-BE49-F238E27FC236}">
                <a16:creationId xmlns:a16="http://schemas.microsoft.com/office/drawing/2014/main" id="{25BF313C-24D6-4EE7-8F80-4EC2BFA2D09E}"/>
              </a:ext>
            </a:extLst>
          </p:cNvPr>
          <p:cNvSpPr>
            <a:spLocks noGrp="1"/>
          </p:cNvSpPr>
          <p:nvPr>
            <p:ph type="ftr" sz="quarter" idx="11"/>
          </p:nvPr>
        </p:nvSpPr>
        <p:spPr/>
        <p:txBody>
          <a:bodyPr/>
          <a:lstStyle/>
          <a:p>
            <a:r>
              <a:rPr lang="en-US"/>
              <a:t>Polynomial and exponential growth</a:t>
            </a:r>
            <a:endParaRPr lang="en-CA" dirty="0"/>
          </a:p>
        </p:txBody>
      </p:sp>
      <p:sp>
        <p:nvSpPr>
          <p:cNvPr id="5" name="Slide Number Placeholder 4">
            <a:extLst>
              <a:ext uri="{FF2B5EF4-FFF2-40B4-BE49-F238E27FC236}">
                <a16:creationId xmlns:a16="http://schemas.microsoft.com/office/drawing/2014/main" id="{3CC14092-0355-44AC-A2FE-DF7F79717350}"/>
              </a:ext>
            </a:extLst>
          </p:cNvPr>
          <p:cNvSpPr>
            <a:spLocks noGrp="1"/>
          </p:cNvSpPr>
          <p:nvPr>
            <p:ph type="sldNum" sz="quarter" idx="12"/>
          </p:nvPr>
        </p:nvSpPr>
        <p:spPr/>
        <p:txBody>
          <a:bodyPr/>
          <a:lstStyle/>
          <a:p>
            <a:fld id="{42EF6DC8-DA9C-4533-8A40-BB00A2545AF8}" type="slidenum">
              <a:rPr lang="en-CA" smtClean="0"/>
              <a:pPr/>
              <a:t>31</a:t>
            </a:fld>
            <a:endParaRPr lang="en-CA"/>
          </a:p>
        </p:txBody>
      </p:sp>
      <p:cxnSp>
        <p:nvCxnSpPr>
          <p:cNvPr id="249" name="Straight Connector 248">
            <a:extLst>
              <a:ext uri="{FF2B5EF4-FFF2-40B4-BE49-F238E27FC236}">
                <a16:creationId xmlns:a16="http://schemas.microsoft.com/office/drawing/2014/main" id="{9DC3B0DB-0181-42A9-8F4C-C8206E4C9C0F}"/>
              </a:ext>
            </a:extLst>
          </p:cNvPr>
          <p:cNvCxnSpPr>
            <a:cxnSpLocks/>
          </p:cNvCxnSpPr>
          <p:nvPr/>
        </p:nvCxnSpPr>
        <p:spPr>
          <a:xfrm flipH="1" flipV="1">
            <a:off x="2294384" y="3311390"/>
            <a:ext cx="4944616" cy="276612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E73EC26-128D-4BFE-A83A-00CD3AAEBC89}"/>
              </a:ext>
            </a:extLst>
          </p:cNvPr>
          <p:cNvCxnSpPr>
            <a:cxnSpLocks/>
          </p:cNvCxnSpPr>
          <p:nvPr/>
        </p:nvCxnSpPr>
        <p:spPr>
          <a:xfrm>
            <a:off x="2463501" y="2409713"/>
            <a:ext cx="0" cy="293683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9734B0B-927D-49A7-B563-DEB7415621B8}"/>
              </a:ext>
            </a:extLst>
          </p:cNvPr>
          <p:cNvCxnSpPr>
            <a:cxnSpLocks/>
          </p:cNvCxnSpPr>
          <p:nvPr/>
        </p:nvCxnSpPr>
        <p:spPr>
          <a:xfrm flipH="1">
            <a:off x="2452744" y="4885155"/>
            <a:ext cx="456124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D8CAC8B0-B8DF-4F95-9BDF-913FC919D3B4}"/>
              </a:ext>
            </a:extLst>
          </p:cNvPr>
          <p:cNvSpPr txBox="1"/>
          <p:nvPr/>
        </p:nvSpPr>
        <p:spPr>
          <a:xfrm>
            <a:off x="4541591" y="4866571"/>
            <a:ext cx="364291"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endParaRPr lang="en-US" i="1" dirty="0">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id="{BCBF5C16-3688-4220-BB51-70F5CFA4C4B3}"/>
              </a:ext>
            </a:extLst>
          </p:cNvPr>
          <p:cNvSpPr txBox="1"/>
          <p:nvPr/>
        </p:nvSpPr>
        <p:spPr>
          <a:xfrm>
            <a:off x="1463225" y="3436327"/>
            <a:ext cx="831159" cy="430887"/>
          </a:xfrm>
          <a:prstGeom prst="rect">
            <a:avLst/>
          </a:prstGeom>
          <a:noFill/>
        </p:spPr>
        <p:txBody>
          <a:bodyPr wrap="square">
            <a:spAutoFit/>
          </a:bodyPr>
          <a:lstStyle/>
          <a:p>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ln(</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C</a:t>
            </a:r>
            <a:r>
              <a:rPr kumimoji="0" lang="en-US" sz="18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lang="en-US" i="1" dirty="0">
              <a:latin typeface="Times New Roman" panose="02020603050405020304" pitchFamily="18" charset="0"/>
              <a:cs typeface="Times New Roman" panose="02020603050405020304" pitchFamily="18" charset="0"/>
            </a:endParaRPr>
          </a:p>
        </p:txBody>
      </p:sp>
      <p:sp>
        <p:nvSpPr>
          <p:cNvPr id="59" name="Oval 58">
            <a:extLst>
              <a:ext uri="{FF2B5EF4-FFF2-40B4-BE49-F238E27FC236}">
                <a16:creationId xmlns:a16="http://schemas.microsoft.com/office/drawing/2014/main" id="{E895515B-F1C8-4DD8-8B98-B3E82A38397B}"/>
              </a:ext>
            </a:extLst>
          </p:cNvPr>
          <p:cNvSpPr/>
          <p:nvPr/>
        </p:nvSpPr>
        <p:spPr>
          <a:xfrm>
            <a:off x="6519837" y="545009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4EE943A4-4701-4E08-8FB7-4EBE52D8E5C1}"/>
              </a:ext>
            </a:extLst>
          </p:cNvPr>
          <p:cNvSpPr/>
          <p:nvPr/>
        </p:nvSpPr>
        <p:spPr>
          <a:xfrm>
            <a:off x="6519837" y="585959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CF34393F-6D8C-4A6A-919F-84352B01A2F9}"/>
              </a:ext>
            </a:extLst>
          </p:cNvPr>
          <p:cNvSpPr/>
          <p:nvPr/>
        </p:nvSpPr>
        <p:spPr>
          <a:xfrm>
            <a:off x="6519837" y="557016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480A2F7E-C40D-4D01-B12E-7688AEB24F80}"/>
              </a:ext>
            </a:extLst>
          </p:cNvPr>
          <p:cNvSpPr/>
          <p:nvPr/>
        </p:nvSpPr>
        <p:spPr>
          <a:xfrm>
            <a:off x="6110174" y="548425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36411FF5-FA8B-4835-AE64-D3D6E630E8CF}"/>
              </a:ext>
            </a:extLst>
          </p:cNvPr>
          <p:cNvSpPr/>
          <p:nvPr/>
        </p:nvSpPr>
        <p:spPr>
          <a:xfrm>
            <a:off x="6110174" y="52727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6EA6652-DDB2-46C6-BFA2-21AD9C67553B}"/>
              </a:ext>
            </a:extLst>
          </p:cNvPr>
          <p:cNvSpPr/>
          <p:nvPr/>
        </p:nvSpPr>
        <p:spPr>
          <a:xfrm>
            <a:off x="6110174" y="519306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89BD36E8-3B79-4343-9309-0137E68472FE}"/>
              </a:ext>
            </a:extLst>
          </p:cNvPr>
          <p:cNvSpPr/>
          <p:nvPr/>
        </p:nvSpPr>
        <p:spPr>
          <a:xfrm>
            <a:off x="5700511" y="497615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5C8AFDF3-E7DF-4A3D-B445-802C32245782}"/>
              </a:ext>
            </a:extLst>
          </p:cNvPr>
          <p:cNvSpPr/>
          <p:nvPr/>
        </p:nvSpPr>
        <p:spPr>
          <a:xfrm>
            <a:off x="5700511" y="538725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E41726FA-8AB6-46DE-8F7E-2D2FCB234980}"/>
              </a:ext>
            </a:extLst>
          </p:cNvPr>
          <p:cNvSpPr/>
          <p:nvPr/>
        </p:nvSpPr>
        <p:spPr>
          <a:xfrm>
            <a:off x="5700511" y="519420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831DDFF2-E55B-4A81-BB55-50E38977AF46}"/>
              </a:ext>
            </a:extLst>
          </p:cNvPr>
          <p:cNvSpPr/>
          <p:nvPr/>
        </p:nvSpPr>
        <p:spPr>
          <a:xfrm>
            <a:off x="5290848" y="502858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979A53C-FD6D-4ADE-8D06-FAD6C67FC155}"/>
              </a:ext>
            </a:extLst>
          </p:cNvPr>
          <p:cNvSpPr/>
          <p:nvPr/>
        </p:nvSpPr>
        <p:spPr>
          <a:xfrm>
            <a:off x="5290848" y="481252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F7EF6160-D7AE-4547-A079-5EFAF7CA0B97}"/>
              </a:ext>
            </a:extLst>
          </p:cNvPr>
          <p:cNvSpPr/>
          <p:nvPr/>
        </p:nvSpPr>
        <p:spPr>
          <a:xfrm>
            <a:off x="5290848" y="516534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E9B5B081-0AA8-4797-81F9-2A6751DB54C4}"/>
              </a:ext>
            </a:extLst>
          </p:cNvPr>
          <p:cNvSpPr/>
          <p:nvPr/>
        </p:nvSpPr>
        <p:spPr>
          <a:xfrm>
            <a:off x="4881185" y="494253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572FD736-B150-401B-A1DE-9498359C7FA9}"/>
              </a:ext>
            </a:extLst>
          </p:cNvPr>
          <p:cNvSpPr/>
          <p:nvPr/>
        </p:nvSpPr>
        <p:spPr>
          <a:xfrm>
            <a:off x="4881185" y="442671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FDD8B8C1-091E-45AB-99CA-21BAE84F1545}"/>
              </a:ext>
            </a:extLst>
          </p:cNvPr>
          <p:cNvSpPr/>
          <p:nvPr/>
        </p:nvSpPr>
        <p:spPr>
          <a:xfrm>
            <a:off x="4881185" y="464322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CCB1C48C-4E76-4060-9935-BEEEE82395D4}"/>
              </a:ext>
            </a:extLst>
          </p:cNvPr>
          <p:cNvSpPr/>
          <p:nvPr/>
        </p:nvSpPr>
        <p:spPr>
          <a:xfrm>
            <a:off x="4471522" y="436653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2E7B1D92-77DC-4FFC-9F59-DC4A15CA0BBA}"/>
              </a:ext>
            </a:extLst>
          </p:cNvPr>
          <p:cNvSpPr/>
          <p:nvPr/>
        </p:nvSpPr>
        <p:spPr>
          <a:xfrm>
            <a:off x="4471522" y="452584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CC72AD5C-80C8-4420-BBA5-A90F968957A1}"/>
              </a:ext>
            </a:extLst>
          </p:cNvPr>
          <p:cNvSpPr/>
          <p:nvPr/>
        </p:nvSpPr>
        <p:spPr>
          <a:xfrm>
            <a:off x="4471522" y="486819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96472502-64F1-41CF-B9F4-A044CAB9BE74}"/>
              </a:ext>
            </a:extLst>
          </p:cNvPr>
          <p:cNvSpPr/>
          <p:nvPr/>
        </p:nvSpPr>
        <p:spPr>
          <a:xfrm>
            <a:off x="4061859" y="409533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29457D3C-983F-43F9-B2AE-5A587632F41B}"/>
              </a:ext>
            </a:extLst>
          </p:cNvPr>
          <p:cNvSpPr/>
          <p:nvPr/>
        </p:nvSpPr>
        <p:spPr>
          <a:xfrm>
            <a:off x="4061859" y="441957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299CC750-22F8-445C-B08B-76A5BCE305FF}"/>
              </a:ext>
            </a:extLst>
          </p:cNvPr>
          <p:cNvSpPr/>
          <p:nvPr/>
        </p:nvSpPr>
        <p:spPr>
          <a:xfrm>
            <a:off x="4061859" y="458641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0AFF7058-D90A-47C0-B4DE-AAE8565610CF}"/>
              </a:ext>
            </a:extLst>
          </p:cNvPr>
          <p:cNvSpPr/>
          <p:nvPr/>
        </p:nvSpPr>
        <p:spPr>
          <a:xfrm>
            <a:off x="3652196" y="388493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983291A-16ED-412C-8D73-B8D7F94EC6D7}"/>
              </a:ext>
            </a:extLst>
          </p:cNvPr>
          <p:cNvSpPr/>
          <p:nvPr/>
        </p:nvSpPr>
        <p:spPr>
          <a:xfrm>
            <a:off x="3652196" y="414306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FCD442B9-D400-488B-9E83-2ED38E99B9BD}"/>
              </a:ext>
            </a:extLst>
          </p:cNvPr>
          <p:cNvSpPr/>
          <p:nvPr/>
        </p:nvSpPr>
        <p:spPr>
          <a:xfrm>
            <a:off x="3652196" y="406167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2A424D1D-4757-4516-B2CD-85E064222E09}"/>
              </a:ext>
            </a:extLst>
          </p:cNvPr>
          <p:cNvSpPr/>
          <p:nvPr/>
        </p:nvSpPr>
        <p:spPr>
          <a:xfrm>
            <a:off x="3242533" y="390469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FB5633AA-7C9D-4C9C-8A5D-916B19EECBB1}"/>
              </a:ext>
            </a:extLst>
          </p:cNvPr>
          <p:cNvSpPr/>
          <p:nvPr/>
        </p:nvSpPr>
        <p:spPr>
          <a:xfrm>
            <a:off x="3242533" y="393220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7895E80F-D59B-40A0-98C9-24FF5434D5C7}"/>
              </a:ext>
            </a:extLst>
          </p:cNvPr>
          <p:cNvSpPr/>
          <p:nvPr/>
        </p:nvSpPr>
        <p:spPr>
          <a:xfrm>
            <a:off x="3242533" y="366670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20BFDBEA-9592-40D3-B3AC-D7FC39CA2C78}"/>
              </a:ext>
            </a:extLst>
          </p:cNvPr>
          <p:cNvSpPr/>
          <p:nvPr/>
        </p:nvSpPr>
        <p:spPr>
          <a:xfrm>
            <a:off x="2832870" y="352039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A5BDF67E-47FE-4D84-A717-A9DCAAF31D5D}"/>
              </a:ext>
            </a:extLst>
          </p:cNvPr>
          <p:cNvSpPr/>
          <p:nvPr/>
        </p:nvSpPr>
        <p:spPr>
          <a:xfrm>
            <a:off x="2832870" y="373738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396AC27D-88ED-427F-B387-8409801B3D1D}"/>
              </a:ext>
            </a:extLst>
          </p:cNvPr>
          <p:cNvSpPr/>
          <p:nvPr/>
        </p:nvSpPr>
        <p:spPr>
          <a:xfrm>
            <a:off x="2832870" y="340466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0BD03D80-E73D-4D2A-B762-587B8240F009}"/>
              </a:ext>
            </a:extLst>
          </p:cNvPr>
          <p:cNvSpPr/>
          <p:nvPr/>
        </p:nvSpPr>
        <p:spPr>
          <a:xfrm>
            <a:off x="2423207" y="316664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B1B7F280-BFC2-451D-B25E-8D23F40587ED}"/>
              </a:ext>
            </a:extLst>
          </p:cNvPr>
          <p:cNvSpPr/>
          <p:nvPr/>
        </p:nvSpPr>
        <p:spPr>
          <a:xfrm>
            <a:off x="2423207" y="348271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82719572-2F5B-464F-A30C-4F4B454906DE}"/>
              </a:ext>
            </a:extLst>
          </p:cNvPr>
          <p:cNvSpPr/>
          <p:nvPr/>
        </p:nvSpPr>
        <p:spPr>
          <a:xfrm>
            <a:off x="2423207" y="3356771"/>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66E3FF6D-0DAA-4091-A672-66D5FC8B072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40959240"/>
      </p:ext>
    </p:extLst>
  </p:cSld>
  <p:clrMapOvr>
    <a:masterClrMapping/>
  </p:clrMapOvr>
  <mc:AlternateContent xmlns:mc="http://schemas.openxmlformats.org/markup-compatibility/2006">
    <mc:Choice xmlns:p14="http://schemas.microsoft.com/office/powerpoint/2010/main" Requires="p14">
      <p:transition spd="slow" p14:dur="2000" advTm="24866"/>
    </mc:Choice>
    <mc:Fallback>
      <p:transition spd="slow" advTm="24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A206E-A6F5-4959-B6F8-1A1E41F56F77}"/>
              </a:ext>
            </a:extLst>
          </p:cNvPr>
          <p:cNvSpPr>
            <a:spLocks noGrp="1"/>
          </p:cNvSpPr>
          <p:nvPr>
            <p:ph type="title"/>
          </p:nvPr>
        </p:nvSpPr>
        <p:spPr/>
        <p:txBody>
          <a:bodyPr/>
          <a:lstStyle/>
          <a:p>
            <a:r>
              <a:rPr lang="en-US" dirty="0"/>
              <a:t>Exponential growth or decay</a:t>
            </a:r>
          </a:p>
        </p:txBody>
      </p:sp>
      <p:sp>
        <p:nvSpPr>
          <p:cNvPr id="3" name="Content Placeholder 2">
            <a:extLst>
              <a:ext uri="{FF2B5EF4-FFF2-40B4-BE49-F238E27FC236}">
                <a16:creationId xmlns:a16="http://schemas.microsoft.com/office/drawing/2014/main" id="{67EEC1DE-C783-41E2-AB0A-1B0722036BA7}"/>
              </a:ext>
            </a:extLst>
          </p:cNvPr>
          <p:cNvSpPr>
            <a:spLocks noGrp="1"/>
          </p:cNvSpPr>
          <p:nvPr>
            <p:ph idx="1"/>
          </p:nvPr>
        </p:nvSpPr>
        <p:spPr/>
        <p:txBody>
          <a:bodyPr/>
          <a:lstStyle/>
          <a:p>
            <a:r>
              <a:rPr lang="en-US" dirty="0"/>
              <a:t>Step 3: Linear regression</a:t>
            </a:r>
          </a:p>
          <a:p>
            <a:pPr lvl="1"/>
            <a:r>
              <a:rPr lang="en-US" dirty="0">
                <a:latin typeface="Times New Roman" panose="02020603050405020304" pitchFamily="18" charset="0"/>
              </a:rPr>
              <a:t>On those points you</a:t>
            </a:r>
            <a:br>
              <a:rPr lang="en-US" dirty="0">
                <a:latin typeface="Times New Roman" panose="02020603050405020304" pitchFamily="18" charset="0"/>
              </a:rPr>
            </a:br>
            <a:r>
              <a:rPr lang="en-US" dirty="0">
                <a:latin typeface="Times New Roman" panose="02020603050405020304" pitchFamily="18" charset="0"/>
              </a:rPr>
              <a:t>determined were reasonable,</a:t>
            </a:r>
            <a:br>
              <a:rPr lang="en-US" dirty="0">
                <a:latin typeface="Times New Roman" panose="02020603050405020304" pitchFamily="18" charset="0"/>
              </a:rPr>
            </a:br>
            <a:r>
              <a:rPr lang="en-US" dirty="0">
                <a:latin typeface="Times New Roman" panose="02020603050405020304" pitchFamily="18" charset="0"/>
              </a:rPr>
              <a:t>	preform a linear regression</a:t>
            </a: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r>
              <a:rPr lang="en-US" dirty="0">
                <a:latin typeface="Times New Roman" panose="02020603050405020304" pitchFamily="18" charset="0"/>
              </a:rPr>
              <a:t>Solve </a:t>
            </a:r>
          </a:p>
        </p:txBody>
      </p:sp>
      <p:sp>
        <p:nvSpPr>
          <p:cNvPr id="4" name="Footer Placeholder 3">
            <a:extLst>
              <a:ext uri="{FF2B5EF4-FFF2-40B4-BE49-F238E27FC236}">
                <a16:creationId xmlns:a16="http://schemas.microsoft.com/office/drawing/2014/main" id="{25BF313C-24D6-4EE7-8F80-4EC2BFA2D09E}"/>
              </a:ext>
            </a:extLst>
          </p:cNvPr>
          <p:cNvSpPr>
            <a:spLocks noGrp="1"/>
          </p:cNvSpPr>
          <p:nvPr>
            <p:ph type="ftr" sz="quarter" idx="11"/>
          </p:nvPr>
        </p:nvSpPr>
        <p:spPr/>
        <p:txBody>
          <a:bodyPr/>
          <a:lstStyle/>
          <a:p>
            <a:r>
              <a:rPr lang="en-US"/>
              <a:t>Polynomial and exponential growth</a:t>
            </a:r>
            <a:endParaRPr lang="en-CA" dirty="0"/>
          </a:p>
        </p:txBody>
      </p:sp>
      <p:sp>
        <p:nvSpPr>
          <p:cNvPr id="5" name="Slide Number Placeholder 4">
            <a:extLst>
              <a:ext uri="{FF2B5EF4-FFF2-40B4-BE49-F238E27FC236}">
                <a16:creationId xmlns:a16="http://schemas.microsoft.com/office/drawing/2014/main" id="{3CC14092-0355-44AC-A2FE-DF7F79717350}"/>
              </a:ext>
            </a:extLst>
          </p:cNvPr>
          <p:cNvSpPr>
            <a:spLocks noGrp="1"/>
          </p:cNvSpPr>
          <p:nvPr>
            <p:ph type="sldNum" sz="quarter" idx="12"/>
          </p:nvPr>
        </p:nvSpPr>
        <p:spPr/>
        <p:txBody>
          <a:bodyPr/>
          <a:lstStyle/>
          <a:p>
            <a:fld id="{42EF6DC8-DA9C-4533-8A40-BB00A2545AF8}" type="slidenum">
              <a:rPr lang="en-CA" smtClean="0"/>
              <a:pPr/>
              <a:t>32</a:t>
            </a:fld>
            <a:endParaRPr lang="en-CA"/>
          </a:p>
        </p:txBody>
      </p:sp>
      <p:graphicFrame>
        <p:nvGraphicFramePr>
          <p:cNvPr id="6" name="Object 5">
            <a:extLst>
              <a:ext uri="{FF2B5EF4-FFF2-40B4-BE49-F238E27FC236}">
                <a16:creationId xmlns:a16="http://schemas.microsoft.com/office/drawing/2014/main" id="{312EC3D3-BAE7-462D-BDE0-6331AB6F1017}"/>
              </a:ext>
            </a:extLst>
          </p:cNvPr>
          <p:cNvGraphicFramePr>
            <a:graphicFrameLocks noChangeAspect="1"/>
          </p:cNvGraphicFramePr>
          <p:nvPr>
            <p:extLst>
              <p:ext uri="{D42A27DB-BD31-4B8C-83A1-F6EECF244321}">
                <p14:modId xmlns:p14="http://schemas.microsoft.com/office/powerpoint/2010/main" val="1166564107"/>
              </p:ext>
            </p:extLst>
          </p:nvPr>
        </p:nvGraphicFramePr>
        <p:xfrm>
          <a:off x="4243388" y="2043113"/>
          <a:ext cx="1416050" cy="4083050"/>
        </p:xfrm>
        <a:graphic>
          <a:graphicData uri="http://schemas.openxmlformats.org/presentationml/2006/ole">
            <mc:AlternateContent xmlns:mc="http://schemas.openxmlformats.org/markup-compatibility/2006">
              <mc:Choice xmlns:v="urn:schemas-microsoft-com:vml" Requires="v">
                <p:oleObj name="Equation" r:id="rId5" imgW="799920" imgH="2311200" progId="Equation.DSMT4">
                  <p:embed/>
                </p:oleObj>
              </mc:Choice>
              <mc:Fallback>
                <p:oleObj name="Equation" r:id="rId5" imgW="799920" imgH="2311200" progId="Equation.DSMT4">
                  <p:embed/>
                  <p:pic>
                    <p:nvPicPr>
                      <p:cNvPr id="6" name="Object 5">
                        <a:extLst>
                          <a:ext uri="{FF2B5EF4-FFF2-40B4-BE49-F238E27FC236}">
                            <a16:creationId xmlns:a16="http://schemas.microsoft.com/office/drawing/2014/main" id="{312EC3D3-BAE7-462D-BDE0-6331AB6F1017}"/>
                          </a:ext>
                        </a:extLst>
                      </p:cNvPr>
                      <p:cNvPicPr/>
                      <p:nvPr/>
                    </p:nvPicPr>
                    <p:blipFill>
                      <a:blip r:embed="rId6"/>
                      <a:stretch>
                        <a:fillRect/>
                      </a:stretch>
                    </p:blipFill>
                    <p:spPr>
                      <a:xfrm>
                        <a:off x="4243388" y="2043113"/>
                        <a:ext cx="1416050" cy="408305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1619372D-F4F7-4946-BE1F-CD995E4897A6}"/>
              </a:ext>
            </a:extLst>
          </p:cNvPr>
          <p:cNvGraphicFramePr>
            <a:graphicFrameLocks noChangeAspect="1"/>
          </p:cNvGraphicFramePr>
          <p:nvPr>
            <p:extLst>
              <p:ext uri="{D42A27DB-BD31-4B8C-83A1-F6EECF244321}">
                <p14:modId xmlns:p14="http://schemas.microsoft.com/office/powerpoint/2010/main" val="2594430942"/>
              </p:ext>
            </p:extLst>
          </p:nvPr>
        </p:nvGraphicFramePr>
        <p:xfrm>
          <a:off x="6199188" y="1776413"/>
          <a:ext cx="1684337" cy="4575175"/>
        </p:xfrm>
        <a:graphic>
          <a:graphicData uri="http://schemas.openxmlformats.org/presentationml/2006/ole">
            <mc:AlternateContent xmlns:mc="http://schemas.openxmlformats.org/markup-compatibility/2006">
              <mc:Choice xmlns:v="urn:schemas-microsoft-com:vml" Requires="v">
                <p:oleObj name="Equation" r:id="rId7" imgW="952200" imgH="2590560" progId="Equation.DSMT4">
                  <p:embed/>
                </p:oleObj>
              </mc:Choice>
              <mc:Fallback>
                <p:oleObj name="Equation" r:id="rId7" imgW="952200" imgH="2590560" progId="Equation.DSMT4">
                  <p:embed/>
                  <p:pic>
                    <p:nvPicPr>
                      <p:cNvPr id="7" name="Object 6">
                        <a:extLst>
                          <a:ext uri="{FF2B5EF4-FFF2-40B4-BE49-F238E27FC236}">
                            <a16:creationId xmlns:a16="http://schemas.microsoft.com/office/drawing/2014/main" id="{1619372D-F4F7-4946-BE1F-CD995E4897A6}"/>
                          </a:ext>
                        </a:extLst>
                      </p:cNvPr>
                      <p:cNvPicPr/>
                      <p:nvPr/>
                    </p:nvPicPr>
                    <p:blipFill>
                      <a:blip r:embed="rId8"/>
                      <a:stretch>
                        <a:fillRect/>
                      </a:stretch>
                    </p:blipFill>
                    <p:spPr>
                      <a:xfrm>
                        <a:off x="6199188" y="1776413"/>
                        <a:ext cx="1684337" cy="457517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EDD9DEEE-3DBF-4BE4-BA7C-34A1C6917F8E}"/>
              </a:ext>
            </a:extLst>
          </p:cNvPr>
          <p:cNvGraphicFramePr>
            <a:graphicFrameLocks noChangeAspect="1"/>
          </p:cNvGraphicFramePr>
          <p:nvPr>
            <p:extLst>
              <p:ext uri="{D42A27DB-BD31-4B8C-83A1-F6EECF244321}">
                <p14:modId xmlns:p14="http://schemas.microsoft.com/office/powerpoint/2010/main" val="125865301"/>
              </p:ext>
            </p:extLst>
          </p:nvPr>
        </p:nvGraphicFramePr>
        <p:xfrm>
          <a:off x="1987550" y="4405313"/>
          <a:ext cx="1728788" cy="806450"/>
        </p:xfrm>
        <a:graphic>
          <a:graphicData uri="http://schemas.openxmlformats.org/presentationml/2006/ole">
            <mc:AlternateContent xmlns:mc="http://schemas.openxmlformats.org/markup-compatibility/2006">
              <mc:Choice xmlns:v="urn:schemas-microsoft-com:vml" Requires="v">
                <p:oleObj name="Equation" r:id="rId9" imgW="977760" imgH="457200" progId="Equation.DSMT4">
                  <p:embed/>
                </p:oleObj>
              </mc:Choice>
              <mc:Fallback>
                <p:oleObj name="Equation" r:id="rId9" imgW="977760" imgH="457200" progId="Equation.DSMT4">
                  <p:embed/>
                  <p:pic>
                    <p:nvPicPr>
                      <p:cNvPr id="9" name="Object 8">
                        <a:extLst>
                          <a:ext uri="{FF2B5EF4-FFF2-40B4-BE49-F238E27FC236}">
                            <a16:creationId xmlns:a16="http://schemas.microsoft.com/office/drawing/2014/main" id="{EDD9DEEE-3DBF-4BE4-BA7C-34A1C6917F8E}"/>
                          </a:ext>
                        </a:extLst>
                      </p:cNvPr>
                      <p:cNvPicPr/>
                      <p:nvPr/>
                    </p:nvPicPr>
                    <p:blipFill>
                      <a:blip r:embed="rId10"/>
                      <a:stretch>
                        <a:fillRect/>
                      </a:stretch>
                    </p:blipFill>
                    <p:spPr>
                      <a:xfrm>
                        <a:off x="1987550" y="4405313"/>
                        <a:ext cx="1728788" cy="80645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F707F659-863B-4593-AA96-B355B424158D}"/>
              </a:ext>
            </a:extLst>
          </p:cNvPr>
          <p:cNvGraphicFramePr>
            <a:graphicFrameLocks noChangeAspect="1"/>
          </p:cNvGraphicFramePr>
          <p:nvPr>
            <p:extLst>
              <p:ext uri="{D42A27DB-BD31-4B8C-83A1-F6EECF244321}">
                <p14:modId xmlns:p14="http://schemas.microsoft.com/office/powerpoint/2010/main" val="2690293448"/>
              </p:ext>
            </p:extLst>
          </p:nvPr>
        </p:nvGraphicFramePr>
        <p:xfrm>
          <a:off x="4851400" y="1570038"/>
          <a:ext cx="741363" cy="314325"/>
        </p:xfrm>
        <a:graphic>
          <a:graphicData uri="http://schemas.openxmlformats.org/presentationml/2006/ole">
            <mc:AlternateContent xmlns:mc="http://schemas.openxmlformats.org/markup-compatibility/2006">
              <mc:Choice xmlns:v="urn:schemas-microsoft-com:vml" Requires="v">
                <p:oleObj name="Equation" r:id="rId11" imgW="419040" imgH="177480" progId="Equation.DSMT4">
                  <p:embed/>
                </p:oleObj>
              </mc:Choice>
              <mc:Fallback>
                <p:oleObj name="Equation" r:id="rId11" imgW="419040" imgH="177480" progId="Equation.DSMT4">
                  <p:embed/>
                  <p:pic>
                    <p:nvPicPr>
                      <p:cNvPr id="11" name="Object 10">
                        <a:extLst>
                          <a:ext uri="{FF2B5EF4-FFF2-40B4-BE49-F238E27FC236}">
                            <a16:creationId xmlns:a16="http://schemas.microsoft.com/office/drawing/2014/main" id="{F707F659-863B-4593-AA96-B355B424158D}"/>
                          </a:ext>
                        </a:extLst>
                      </p:cNvPr>
                      <p:cNvPicPr/>
                      <p:nvPr/>
                    </p:nvPicPr>
                    <p:blipFill>
                      <a:blip r:embed="rId12"/>
                      <a:stretch>
                        <a:fillRect/>
                      </a:stretch>
                    </p:blipFill>
                    <p:spPr>
                      <a:xfrm>
                        <a:off x="4851400" y="1570038"/>
                        <a:ext cx="741363" cy="314325"/>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1E1CBC17-B9AE-4508-837E-B4D3D86A83AE}"/>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5920317"/>
      </p:ext>
    </p:extLst>
  </p:cSld>
  <p:clrMapOvr>
    <a:masterClrMapping/>
  </p:clrMapOvr>
  <mc:AlternateContent xmlns:mc="http://schemas.openxmlformats.org/markup-compatibility/2006">
    <mc:Choice xmlns:p14="http://schemas.microsoft.com/office/powerpoint/2010/main" Requires="p14">
      <p:transition spd="slow" p14:dur="2000" advTm="74716"/>
    </mc:Choice>
    <mc:Fallback>
      <p:transition spd="slow" advTm="74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A206E-A6F5-4959-B6F8-1A1E41F56F77}"/>
              </a:ext>
            </a:extLst>
          </p:cNvPr>
          <p:cNvSpPr>
            <a:spLocks noGrp="1"/>
          </p:cNvSpPr>
          <p:nvPr>
            <p:ph type="title"/>
          </p:nvPr>
        </p:nvSpPr>
        <p:spPr/>
        <p:txBody>
          <a:bodyPr/>
          <a:lstStyle/>
          <a:p>
            <a:r>
              <a:rPr lang="en-US" dirty="0"/>
              <a:t>Exponential growth or decay</a:t>
            </a:r>
          </a:p>
        </p:txBody>
      </p:sp>
      <p:sp>
        <p:nvSpPr>
          <p:cNvPr id="3" name="Content Placeholder 2">
            <a:extLst>
              <a:ext uri="{FF2B5EF4-FFF2-40B4-BE49-F238E27FC236}">
                <a16:creationId xmlns:a16="http://schemas.microsoft.com/office/drawing/2014/main" id="{67EEC1DE-C783-41E2-AB0A-1B0722036BA7}"/>
              </a:ext>
            </a:extLst>
          </p:cNvPr>
          <p:cNvSpPr>
            <a:spLocks noGrp="1"/>
          </p:cNvSpPr>
          <p:nvPr>
            <p:ph idx="1"/>
          </p:nvPr>
        </p:nvSpPr>
        <p:spPr/>
        <p:txBody>
          <a:bodyPr/>
          <a:lstStyle/>
          <a:p>
            <a:r>
              <a:rPr lang="en-US" dirty="0"/>
              <a:t>For example:</a:t>
            </a:r>
          </a:p>
        </p:txBody>
      </p:sp>
      <p:sp>
        <p:nvSpPr>
          <p:cNvPr id="4" name="Footer Placeholder 3">
            <a:extLst>
              <a:ext uri="{FF2B5EF4-FFF2-40B4-BE49-F238E27FC236}">
                <a16:creationId xmlns:a16="http://schemas.microsoft.com/office/drawing/2014/main" id="{25BF313C-24D6-4EE7-8F80-4EC2BFA2D09E}"/>
              </a:ext>
            </a:extLst>
          </p:cNvPr>
          <p:cNvSpPr>
            <a:spLocks noGrp="1"/>
          </p:cNvSpPr>
          <p:nvPr>
            <p:ph type="ftr" sz="quarter" idx="11"/>
          </p:nvPr>
        </p:nvSpPr>
        <p:spPr/>
        <p:txBody>
          <a:bodyPr/>
          <a:lstStyle/>
          <a:p>
            <a:r>
              <a:rPr lang="en-US"/>
              <a:t>Polynomial and exponential growth</a:t>
            </a:r>
            <a:endParaRPr lang="en-CA" dirty="0"/>
          </a:p>
        </p:txBody>
      </p:sp>
      <p:sp>
        <p:nvSpPr>
          <p:cNvPr id="5" name="Slide Number Placeholder 4">
            <a:extLst>
              <a:ext uri="{FF2B5EF4-FFF2-40B4-BE49-F238E27FC236}">
                <a16:creationId xmlns:a16="http://schemas.microsoft.com/office/drawing/2014/main" id="{3CC14092-0355-44AC-A2FE-DF7F79717350}"/>
              </a:ext>
            </a:extLst>
          </p:cNvPr>
          <p:cNvSpPr>
            <a:spLocks noGrp="1"/>
          </p:cNvSpPr>
          <p:nvPr>
            <p:ph type="sldNum" sz="quarter" idx="12"/>
          </p:nvPr>
        </p:nvSpPr>
        <p:spPr/>
        <p:txBody>
          <a:bodyPr/>
          <a:lstStyle/>
          <a:p>
            <a:fld id="{42EF6DC8-DA9C-4533-8A40-BB00A2545AF8}" type="slidenum">
              <a:rPr lang="en-CA" smtClean="0"/>
              <a:pPr/>
              <a:t>33</a:t>
            </a:fld>
            <a:endParaRPr lang="en-CA"/>
          </a:p>
        </p:txBody>
      </p:sp>
      <p:sp>
        <p:nvSpPr>
          <p:cNvPr id="50" name="TextBox 49">
            <a:extLst>
              <a:ext uri="{FF2B5EF4-FFF2-40B4-BE49-F238E27FC236}">
                <a16:creationId xmlns:a16="http://schemas.microsoft.com/office/drawing/2014/main" id="{A2F8D4D2-0F90-4722-A7D4-482913C2EFC3}"/>
              </a:ext>
            </a:extLst>
          </p:cNvPr>
          <p:cNvSpPr txBox="1"/>
          <p:nvPr/>
        </p:nvSpPr>
        <p:spPr>
          <a:xfrm>
            <a:off x="5319790" y="3656167"/>
            <a:ext cx="3212792" cy="461665"/>
          </a:xfrm>
          <a:prstGeom prst="rect">
            <a:avLst/>
          </a:prstGeom>
          <a:noFill/>
        </p:spPr>
        <p:txBody>
          <a:bodyPr wrap="square">
            <a:spAutoFit/>
          </a:bodyPr>
          <a:lstStyle/>
          <a:p>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lg(</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C</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1.572</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0.235</a:t>
            </a:r>
            <a:r>
              <a:rPr lang="en-US" sz="2400" i="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n</a:t>
            </a:r>
            <a:endParaRPr lang="en-US" sz="2400" dirty="0">
              <a:latin typeface="Times New Roman" panose="02020603050405020304" pitchFamily="18" charset="0"/>
              <a:cs typeface="Times New Roman" panose="02020603050405020304" pitchFamily="18" charset="0"/>
            </a:endParaRPr>
          </a:p>
        </p:txBody>
      </p:sp>
      <p:cxnSp>
        <p:nvCxnSpPr>
          <p:cNvPr id="41" name="Straight Connector 40">
            <a:extLst>
              <a:ext uri="{FF2B5EF4-FFF2-40B4-BE49-F238E27FC236}">
                <a16:creationId xmlns:a16="http://schemas.microsoft.com/office/drawing/2014/main" id="{042670E5-2D13-479C-864D-1D7A0D44E714}"/>
              </a:ext>
            </a:extLst>
          </p:cNvPr>
          <p:cNvCxnSpPr>
            <a:cxnSpLocks/>
          </p:cNvCxnSpPr>
          <p:nvPr/>
        </p:nvCxnSpPr>
        <p:spPr>
          <a:xfrm flipH="1" flipV="1">
            <a:off x="2294384" y="3311390"/>
            <a:ext cx="4944616" cy="276612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AA26AF1-9BCE-4F4A-8E6E-244C8256F3C6}"/>
              </a:ext>
            </a:extLst>
          </p:cNvPr>
          <p:cNvCxnSpPr>
            <a:cxnSpLocks/>
          </p:cNvCxnSpPr>
          <p:nvPr/>
        </p:nvCxnSpPr>
        <p:spPr>
          <a:xfrm>
            <a:off x="2463501" y="2409713"/>
            <a:ext cx="0" cy="293683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A3517D5-F78C-483A-8A34-A2D5F54AAEEC}"/>
              </a:ext>
            </a:extLst>
          </p:cNvPr>
          <p:cNvCxnSpPr>
            <a:cxnSpLocks/>
          </p:cNvCxnSpPr>
          <p:nvPr/>
        </p:nvCxnSpPr>
        <p:spPr>
          <a:xfrm flipH="1">
            <a:off x="2452744" y="4885155"/>
            <a:ext cx="456124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27CA80B0-D26B-4AD4-A10D-86C165E2928C}"/>
              </a:ext>
            </a:extLst>
          </p:cNvPr>
          <p:cNvSpPr txBox="1"/>
          <p:nvPr/>
        </p:nvSpPr>
        <p:spPr>
          <a:xfrm>
            <a:off x="4541591" y="4866571"/>
            <a:ext cx="364291"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endParaRPr lang="en-US" i="1" dirty="0">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A64E86E9-F2F1-46E2-A48A-C5F3D28A3C11}"/>
              </a:ext>
            </a:extLst>
          </p:cNvPr>
          <p:cNvSpPr txBox="1"/>
          <p:nvPr/>
        </p:nvSpPr>
        <p:spPr>
          <a:xfrm>
            <a:off x="1463225" y="3436327"/>
            <a:ext cx="831159" cy="430887"/>
          </a:xfrm>
          <a:prstGeom prst="rect">
            <a:avLst/>
          </a:prstGeom>
          <a:noFill/>
        </p:spPr>
        <p:txBody>
          <a:bodyPr wrap="square">
            <a:spAutoFit/>
          </a:bodyPr>
          <a:lstStyle/>
          <a:p>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ln(</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C</a:t>
            </a:r>
            <a:r>
              <a:rPr kumimoji="0" lang="en-US" sz="18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lang="en-US" i="1" dirty="0">
              <a:latin typeface="Times New Roman" panose="02020603050405020304" pitchFamily="18" charset="0"/>
              <a:cs typeface="Times New Roman" panose="02020603050405020304" pitchFamily="18" charset="0"/>
            </a:endParaRPr>
          </a:p>
        </p:txBody>
      </p:sp>
      <p:sp>
        <p:nvSpPr>
          <p:cNvPr id="46" name="Oval 45">
            <a:extLst>
              <a:ext uri="{FF2B5EF4-FFF2-40B4-BE49-F238E27FC236}">
                <a16:creationId xmlns:a16="http://schemas.microsoft.com/office/drawing/2014/main" id="{751C0EAD-A214-4221-A21F-C0272B28385E}"/>
              </a:ext>
            </a:extLst>
          </p:cNvPr>
          <p:cNvSpPr/>
          <p:nvPr/>
        </p:nvSpPr>
        <p:spPr>
          <a:xfrm>
            <a:off x="6519837" y="545009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79A129D8-C31C-4ECA-990E-BA32F4D2A831}"/>
              </a:ext>
            </a:extLst>
          </p:cNvPr>
          <p:cNvSpPr/>
          <p:nvPr/>
        </p:nvSpPr>
        <p:spPr>
          <a:xfrm>
            <a:off x="6519837" y="585959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D326325C-AF9D-4FB1-A220-B710B44B35E1}"/>
              </a:ext>
            </a:extLst>
          </p:cNvPr>
          <p:cNvSpPr/>
          <p:nvPr/>
        </p:nvSpPr>
        <p:spPr>
          <a:xfrm>
            <a:off x="6519837" y="557016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9121AD6E-960E-44A7-8D75-D5BC52AEAE9C}"/>
              </a:ext>
            </a:extLst>
          </p:cNvPr>
          <p:cNvSpPr/>
          <p:nvPr/>
        </p:nvSpPr>
        <p:spPr>
          <a:xfrm>
            <a:off x="6110174" y="548425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E74BBDC0-E5E0-44B2-BDC7-60DDC7BB1395}"/>
              </a:ext>
            </a:extLst>
          </p:cNvPr>
          <p:cNvSpPr/>
          <p:nvPr/>
        </p:nvSpPr>
        <p:spPr>
          <a:xfrm>
            <a:off x="6110174" y="52727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57DC7E75-E42F-42E9-AC0F-FE42F9D5C6FE}"/>
              </a:ext>
            </a:extLst>
          </p:cNvPr>
          <p:cNvSpPr/>
          <p:nvPr/>
        </p:nvSpPr>
        <p:spPr>
          <a:xfrm>
            <a:off x="6110174" y="519306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9801C5FA-3328-4BF3-AB19-B5E86D068B3D}"/>
              </a:ext>
            </a:extLst>
          </p:cNvPr>
          <p:cNvSpPr/>
          <p:nvPr/>
        </p:nvSpPr>
        <p:spPr>
          <a:xfrm>
            <a:off x="5700511" y="497615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532435B-D3A5-4396-85EE-8A563718AED4}"/>
              </a:ext>
            </a:extLst>
          </p:cNvPr>
          <p:cNvSpPr/>
          <p:nvPr/>
        </p:nvSpPr>
        <p:spPr>
          <a:xfrm>
            <a:off x="5700511" y="538725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F8903429-B0DB-4C65-B13C-BDE9ABE672FA}"/>
              </a:ext>
            </a:extLst>
          </p:cNvPr>
          <p:cNvSpPr/>
          <p:nvPr/>
        </p:nvSpPr>
        <p:spPr>
          <a:xfrm>
            <a:off x="5700511" y="519420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D1EF445-63B9-4890-A5E3-FEF034128451}"/>
              </a:ext>
            </a:extLst>
          </p:cNvPr>
          <p:cNvSpPr/>
          <p:nvPr/>
        </p:nvSpPr>
        <p:spPr>
          <a:xfrm>
            <a:off x="5290848" y="502858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1B16B59C-B773-4DAC-9530-20417ED9846D}"/>
              </a:ext>
            </a:extLst>
          </p:cNvPr>
          <p:cNvSpPr/>
          <p:nvPr/>
        </p:nvSpPr>
        <p:spPr>
          <a:xfrm>
            <a:off x="5290848" y="481252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B92377FF-AA7D-4530-84BB-CFAFCDAA6142}"/>
              </a:ext>
            </a:extLst>
          </p:cNvPr>
          <p:cNvSpPr/>
          <p:nvPr/>
        </p:nvSpPr>
        <p:spPr>
          <a:xfrm>
            <a:off x="5290848" y="516534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EA9A0D83-6712-411A-8671-764DBFEA6F66}"/>
              </a:ext>
            </a:extLst>
          </p:cNvPr>
          <p:cNvSpPr/>
          <p:nvPr/>
        </p:nvSpPr>
        <p:spPr>
          <a:xfrm>
            <a:off x="4881185" y="494253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3AAB9C33-066F-456C-BC5E-F467019DED4C}"/>
              </a:ext>
            </a:extLst>
          </p:cNvPr>
          <p:cNvSpPr/>
          <p:nvPr/>
        </p:nvSpPr>
        <p:spPr>
          <a:xfrm>
            <a:off x="4881185" y="442671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9568FC40-785D-4F29-80EA-D6D63D583CEF}"/>
              </a:ext>
            </a:extLst>
          </p:cNvPr>
          <p:cNvSpPr/>
          <p:nvPr/>
        </p:nvSpPr>
        <p:spPr>
          <a:xfrm>
            <a:off x="4881185" y="464322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12F5BE67-7E55-4149-875A-42D54EB77CE0}"/>
              </a:ext>
            </a:extLst>
          </p:cNvPr>
          <p:cNvSpPr/>
          <p:nvPr/>
        </p:nvSpPr>
        <p:spPr>
          <a:xfrm>
            <a:off x="4471522" y="436653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DAEA851F-4F12-4B7D-866A-33A92AC85235}"/>
              </a:ext>
            </a:extLst>
          </p:cNvPr>
          <p:cNvSpPr/>
          <p:nvPr/>
        </p:nvSpPr>
        <p:spPr>
          <a:xfrm>
            <a:off x="4471522" y="452584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86974451-6448-461C-A256-443AC301D148}"/>
              </a:ext>
            </a:extLst>
          </p:cNvPr>
          <p:cNvSpPr/>
          <p:nvPr/>
        </p:nvSpPr>
        <p:spPr>
          <a:xfrm>
            <a:off x="4471522" y="486819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66DAE331-23E3-40FA-9252-C2D0B766089A}"/>
              </a:ext>
            </a:extLst>
          </p:cNvPr>
          <p:cNvSpPr/>
          <p:nvPr/>
        </p:nvSpPr>
        <p:spPr>
          <a:xfrm>
            <a:off x="4061859" y="409533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BB6675A3-F592-4D34-9AA3-3182A81C72E8}"/>
              </a:ext>
            </a:extLst>
          </p:cNvPr>
          <p:cNvSpPr/>
          <p:nvPr/>
        </p:nvSpPr>
        <p:spPr>
          <a:xfrm>
            <a:off x="4061859" y="441957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41AFF27C-9BBE-4078-BCE4-7031CB36A017}"/>
              </a:ext>
            </a:extLst>
          </p:cNvPr>
          <p:cNvSpPr/>
          <p:nvPr/>
        </p:nvSpPr>
        <p:spPr>
          <a:xfrm>
            <a:off x="4061859" y="458641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4939A280-28D4-47C3-A39E-7028396E7575}"/>
              </a:ext>
            </a:extLst>
          </p:cNvPr>
          <p:cNvSpPr/>
          <p:nvPr/>
        </p:nvSpPr>
        <p:spPr>
          <a:xfrm>
            <a:off x="3652196" y="388493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156B4A4B-D4F9-4F90-BEAB-B5F867DEDECF}"/>
              </a:ext>
            </a:extLst>
          </p:cNvPr>
          <p:cNvSpPr/>
          <p:nvPr/>
        </p:nvSpPr>
        <p:spPr>
          <a:xfrm>
            <a:off x="3652196" y="414306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AC90DF88-233B-4353-9AFF-BD064752E153}"/>
              </a:ext>
            </a:extLst>
          </p:cNvPr>
          <p:cNvSpPr/>
          <p:nvPr/>
        </p:nvSpPr>
        <p:spPr>
          <a:xfrm>
            <a:off x="3652196" y="406167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7F0A1650-539E-4CE4-A43B-A710F98BB443}"/>
              </a:ext>
            </a:extLst>
          </p:cNvPr>
          <p:cNvSpPr/>
          <p:nvPr/>
        </p:nvSpPr>
        <p:spPr>
          <a:xfrm>
            <a:off x="3242533" y="390469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1C4FE9FB-A619-42FD-8287-85F576EE284D}"/>
              </a:ext>
            </a:extLst>
          </p:cNvPr>
          <p:cNvSpPr/>
          <p:nvPr/>
        </p:nvSpPr>
        <p:spPr>
          <a:xfrm>
            <a:off x="3242533" y="393220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831BE7F0-B8E0-4B8F-8A88-FBB8AFB0B152}"/>
              </a:ext>
            </a:extLst>
          </p:cNvPr>
          <p:cNvSpPr/>
          <p:nvPr/>
        </p:nvSpPr>
        <p:spPr>
          <a:xfrm>
            <a:off x="3242533" y="366670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1AC091C7-CB24-4F2F-B613-AD9CAF5D0E47}"/>
              </a:ext>
            </a:extLst>
          </p:cNvPr>
          <p:cNvSpPr/>
          <p:nvPr/>
        </p:nvSpPr>
        <p:spPr>
          <a:xfrm>
            <a:off x="2832870" y="352039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3DBEDD38-E54B-4201-A095-25EA99430D16}"/>
              </a:ext>
            </a:extLst>
          </p:cNvPr>
          <p:cNvSpPr/>
          <p:nvPr/>
        </p:nvSpPr>
        <p:spPr>
          <a:xfrm>
            <a:off x="2832870" y="373738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F1425CA0-C4F3-4827-A14E-13703DF177EB}"/>
              </a:ext>
            </a:extLst>
          </p:cNvPr>
          <p:cNvSpPr/>
          <p:nvPr/>
        </p:nvSpPr>
        <p:spPr>
          <a:xfrm>
            <a:off x="2832870" y="340466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DE378D9E-0307-4A71-BE39-97ED7A989370}"/>
              </a:ext>
            </a:extLst>
          </p:cNvPr>
          <p:cNvSpPr/>
          <p:nvPr/>
        </p:nvSpPr>
        <p:spPr>
          <a:xfrm>
            <a:off x="2423207" y="316664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1639CD32-BA96-4BF6-B4BE-3CD67CE87795}"/>
              </a:ext>
            </a:extLst>
          </p:cNvPr>
          <p:cNvSpPr/>
          <p:nvPr/>
        </p:nvSpPr>
        <p:spPr>
          <a:xfrm>
            <a:off x="2423207" y="348271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4DE5B0B-4595-421E-A923-09177DB941A8}"/>
              </a:ext>
            </a:extLst>
          </p:cNvPr>
          <p:cNvSpPr/>
          <p:nvPr/>
        </p:nvSpPr>
        <p:spPr>
          <a:xfrm>
            <a:off x="2423207" y="3356771"/>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A847EC6F-F915-4FBD-9575-97C07A77162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5996971"/>
      </p:ext>
    </p:extLst>
  </p:cSld>
  <p:clrMapOvr>
    <a:masterClrMapping/>
  </p:clrMapOvr>
  <mc:AlternateContent xmlns:mc="http://schemas.openxmlformats.org/markup-compatibility/2006">
    <mc:Choice xmlns:p14="http://schemas.microsoft.com/office/powerpoint/2010/main" Requires="p14">
      <p:transition spd="slow" p14:dur="2000" advTm="27900"/>
    </mc:Choice>
    <mc:Fallback>
      <p:transition spd="slow" advTm="27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bldLst>
      <p:bldP spid="5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A206E-A6F5-4959-B6F8-1A1E41F56F77}"/>
              </a:ext>
            </a:extLst>
          </p:cNvPr>
          <p:cNvSpPr>
            <a:spLocks noGrp="1"/>
          </p:cNvSpPr>
          <p:nvPr>
            <p:ph type="title"/>
          </p:nvPr>
        </p:nvSpPr>
        <p:spPr/>
        <p:txBody>
          <a:bodyPr/>
          <a:lstStyle/>
          <a:p>
            <a:r>
              <a:rPr lang="en-US" dirty="0"/>
              <a:t>Exponential growth or decay</a:t>
            </a:r>
          </a:p>
        </p:txBody>
      </p:sp>
      <p:sp>
        <p:nvSpPr>
          <p:cNvPr id="3" name="Content Placeholder 2">
            <a:extLst>
              <a:ext uri="{FF2B5EF4-FFF2-40B4-BE49-F238E27FC236}">
                <a16:creationId xmlns:a16="http://schemas.microsoft.com/office/drawing/2014/main" id="{67EEC1DE-C783-41E2-AB0A-1B0722036BA7}"/>
              </a:ext>
            </a:extLst>
          </p:cNvPr>
          <p:cNvSpPr>
            <a:spLocks noGrp="1"/>
          </p:cNvSpPr>
          <p:nvPr>
            <p:ph idx="1"/>
          </p:nvPr>
        </p:nvSpPr>
        <p:spPr/>
        <p:txBody>
          <a:bodyPr/>
          <a:lstStyle/>
          <a:p>
            <a:r>
              <a:rPr lang="en-US" dirty="0"/>
              <a:t>Thus, if </a:t>
            </a:r>
            <a:r>
              <a:rPr lang="en-US" dirty="0">
                <a:solidFill>
                  <a:prstClr val="white"/>
                </a:solidFill>
                <a:latin typeface="Times New Roman" panose="02020603050405020304" pitchFamily="18" charset="0"/>
              </a:rPr>
              <a:t>ln(</a:t>
            </a:r>
            <a:r>
              <a:rPr lang="en-US" i="1" dirty="0">
                <a:solidFill>
                  <a:prstClr val="white"/>
                </a:solidFill>
                <a:latin typeface="Times New Roman" panose="02020603050405020304" pitchFamily="18" charset="0"/>
              </a:rPr>
              <a:t>C</a:t>
            </a:r>
            <a:r>
              <a:rPr lang="en-US" dirty="0">
                <a:solidFill>
                  <a:prstClr val="white"/>
                </a:solidFill>
                <a:latin typeface="Times New Roman" panose="02020603050405020304" pitchFamily="18" charset="0"/>
              </a:rPr>
              <a:t>) ≈ 1.572</a:t>
            </a:r>
            <a:r>
              <a:rPr lang="en-US" i="1" dirty="0">
                <a:solidFill>
                  <a:prstClr val="white"/>
                </a:solidFill>
                <a:latin typeface="Times New Roman" panose="02020603050405020304" pitchFamily="18" charset="0"/>
              </a:rPr>
              <a:t> </a:t>
            </a:r>
            <a:r>
              <a:rPr lang="en-US" dirty="0">
                <a:solidFill>
                  <a:prstClr val="white"/>
                </a:solidFill>
                <a:latin typeface="Times New Roman" panose="02020603050405020304" pitchFamily="18" charset="0"/>
              </a:rPr>
              <a:t>– 0.235</a:t>
            </a:r>
            <a:r>
              <a:rPr lang="en-US" sz="2400" i="1" dirty="0">
                <a:solidFill>
                  <a:prstClr val="white"/>
                </a:solidFill>
                <a:latin typeface="Times New Roman" panose="02020603050405020304" pitchFamily="18" charset="0"/>
              </a:rPr>
              <a:t>n</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it follows</a:t>
            </a:r>
          </a:p>
          <a:p>
            <a:pPr marL="1257300" lvl="3" indent="0">
              <a:buNone/>
            </a:pPr>
            <a:r>
              <a:rPr kumimoji="0" lang="en-US" sz="21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2100" i="1" dirty="0">
                <a:solidFill>
                  <a:prstClr val="white"/>
                </a:solidFill>
                <a:latin typeface="Times New Roman" panose="02020603050405020304" pitchFamily="18" charset="0"/>
              </a:rPr>
              <a:t>C </a:t>
            </a:r>
            <a:r>
              <a:rPr lang="en-US" sz="2100" dirty="0">
                <a:solidFill>
                  <a:prstClr val="white"/>
                </a:solidFill>
                <a:latin typeface="Times New Roman" panose="02020603050405020304" pitchFamily="18" charset="0"/>
              </a:rPr>
              <a:t>=</a:t>
            </a:r>
            <a:r>
              <a:rPr kumimoji="0" lang="en-US" sz="21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e</a:t>
            </a:r>
            <a:r>
              <a:rPr kumimoji="0" lang="en-US" sz="2100" b="0" u="none" strike="noStrike" kern="1200" cap="none" spc="0" normalizeH="0" baseline="30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ln</a:t>
            </a:r>
            <a:r>
              <a:rPr kumimoji="0" lang="en-US" sz="2100" b="0" u="none" strike="noStrike" kern="1200" cap="none" spc="0" normalizeH="0" baseline="30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100" b="0" i="1" u="none" strike="noStrike" kern="1200" cap="none" spc="0" normalizeH="0" baseline="30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C</a:t>
            </a:r>
            <a:r>
              <a:rPr kumimoji="0" lang="en-US" sz="2100" b="0" u="none" strike="noStrike" kern="1200" cap="none" spc="0" normalizeH="0" baseline="30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1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0" u="none" strike="noStrike" kern="1200" cap="none" spc="0" normalizeH="0" baseline="0" noProof="0" dirty="0">
                <a:ln>
                  <a:noFill/>
                </a:ln>
                <a:solidFill>
                  <a:prstClr val="white"/>
                </a:solidFill>
                <a:effectLst/>
                <a:uLnTx/>
                <a:uFillTx/>
                <a:latin typeface="Times New Roman" panose="02020603050405020304" pitchFamily="18" charset="0"/>
              </a:rPr>
              <a:t>≈ </a:t>
            </a:r>
            <a:r>
              <a:rPr kumimoji="0" lang="en-US" sz="2100" b="0" i="1" u="none" strike="noStrike" kern="1200" cap="none" spc="0" normalizeH="0" baseline="0" noProof="0" dirty="0">
                <a:ln>
                  <a:noFill/>
                </a:ln>
                <a:solidFill>
                  <a:prstClr val="white"/>
                </a:solidFill>
                <a:effectLst/>
                <a:uLnTx/>
                <a:uFillTx/>
                <a:latin typeface="Times New Roman" panose="02020603050405020304" pitchFamily="18" charset="0"/>
              </a:rPr>
              <a:t>e</a:t>
            </a:r>
            <a:r>
              <a:rPr lang="en-US" sz="2100" baseline="30000" dirty="0">
                <a:solidFill>
                  <a:prstClr val="white"/>
                </a:solidFill>
                <a:latin typeface="Times New Roman" panose="02020603050405020304" pitchFamily="18" charset="0"/>
              </a:rPr>
              <a:t>1.572</a:t>
            </a:r>
            <a:r>
              <a:rPr lang="en-US" sz="2100" i="1" baseline="30000" dirty="0">
                <a:solidFill>
                  <a:prstClr val="white"/>
                </a:solidFill>
                <a:latin typeface="Times New Roman" panose="02020603050405020304" pitchFamily="18" charset="0"/>
              </a:rPr>
              <a:t> </a:t>
            </a:r>
            <a:r>
              <a:rPr lang="en-US" sz="2100" baseline="30000" dirty="0">
                <a:solidFill>
                  <a:prstClr val="white"/>
                </a:solidFill>
                <a:latin typeface="Times New Roman" panose="02020603050405020304" pitchFamily="18" charset="0"/>
              </a:rPr>
              <a:t>– 0.235</a:t>
            </a:r>
            <a:r>
              <a:rPr lang="en-US" sz="2100" i="1" baseline="30000" dirty="0">
                <a:solidFill>
                  <a:prstClr val="white"/>
                </a:solidFill>
                <a:latin typeface="Times New Roman" panose="02020603050405020304" pitchFamily="18" charset="0"/>
              </a:rPr>
              <a:t>n</a:t>
            </a:r>
            <a:endParaRPr kumimoji="0" lang="en-US" sz="2100" b="0" u="none" strike="noStrike" kern="1200" cap="none" spc="0" normalizeH="0" baseline="30000" noProof="0" dirty="0">
              <a:ln>
                <a:noFill/>
              </a:ln>
              <a:solidFill>
                <a:prstClr val="white"/>
              </a:solidFill>
              <a:effectLst/>
              <a:uLnTx/>
              <a:uFillTx/>
              <a:latin typeface="Times New Roman" panose="02020603050405020304" pitchFamily="18" charset="0"/>
            </a:endParaRPr>
          </a:p>
          <a:p>
            <a:pPr marL="1257300" lvl="3" indent="0">
              <a:buNone/>
            </a:pPr>
            <a:r>
              <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a:t>
            </a:r>
            <a:r>
              <a:rPr lang="en-US" sz="2100" i="1" dirty="0">
                <a:solidFill>
                  <a:prstClr val="white"/>
                </a:solidFill>
                <a:latin typeface="Times New Roman" panose="02020603050405020304" pitchFamily="18" charset="0"/>
              </a:rPr>
              <a:t>e</a:t>
            </a:r>
            <a:r>
              <a:rPr lang="en-US" sz="2100" baseline="30000" dirty="0">
                <a:solidFill>
                  <a:prstClr val="white"/>
                </a:solidFill>
                <a:latin typeface="Times New Roman" panose="02020603050405020304" pitchFamily="18" charset="0"/>
              </a:rPr>
              <a:t>1.572</a:t>
            </a:r>
            <a:r>
              <a:rPr lang="en-US" sz="2100" i="1" baseline="30000" dirty="0">
                <a:solidFill>
                  <a:prstClr val="white"/>
                </a:solidFill>
                <a:latin typeface="Times New Roman" panose="02020603050405020304" pitchFamily="18" charset="0"/>
              </a:rPr>
              <a:t> </a:t>
            </a:r>
            <a:r>
              <a:rPr lang="en-US" sz="2100" i="1" dirty="0">
                <a:solidFill>
                  <a:prstClr val="white"/>
                </a:solidFill>
                <a:latin typeface="Times New Roman" panose="02020603050405020304" pitchFamily="18" charset="0"/>
              </a:rPr>
              <a:t>e</a:t>
            </a:r>
            <a:r>
              <a:rPr lang="en-US" sz="2100" baseline="30000" dirty="0">
                <a:solidFill>
                  <a:prstClr val="white"/>
                </a:solidFill>
                <a:latin typeface="Times New Roman" panose="02020603050405020304" pitchFamily="18" charset="0"/>
              </a:rPr>
              <a:t>– 0.235</a:t>
            </a:r>
            <a:r>
              <a:rPr lang="en-US" sz="2100" i="1" baseline="30000" dirty="0">
                <a:solidFill>
                  <a:prstClr val="white"/>
                </a:solidFill>
                <a:latin typeface="Times New Roman" panose="02020603050405020304" pitchFamily="18" charset="0"/>
              </a:rPr>
              <a:t>n</a:t>
            </a:r>
            <a:endParaRPr lang="en-US" sz="2100" baseline="30000" dirty="0">
              <a:latin typeface="Times New Roman" panose="02020603050405020304" pitchFamily="18" charset="0"/>
              <a:cs typeface="Times New Roman" panose="02020603050405020304" pitchFamily="18" charset="0"/>
            </a:endParaRPr>
          </a:p>
          <a:p>
            <a:pPr marL="1257300" lvl="3" indent="0">
              <a:buNone/>
            </a:pPr>
            <a:r>
              <a:rPr lang="en-US" sz="2100" dirty="0">
                <a:solidFill>
                  <a:prstClr val="white"/>
                </a:solidFill>
                <a:latin typeface="Times New Roman" panose="02020603050405020304" pitchFamily="18" charset="0"/>
              </a:rPr>
              <a:t>	</a:t>
            </a:r>
            <a:r>
              <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2100" dirty="0">
                <a:solidFill>
                  <a:prstClr val="white"/>
                </a:solidFill>
                <a:latin typeface="Times New Roman" panose="02020603050405020304" pitchFamily="18" charset="0"/>
              </a:rPr>
              <a:t>4.816</a:t>
            </a:r>
            <a:r>
              <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2100" i="1" dirty="0">
                <a:solidFill>
                  <a:prstClr val="white"/>
                </a:solidFill>
                <a:latin typeface="Times New Roman" panose="02020603050405020304" pitchFamily="18" charset="0"/>
              </a:rPr>
              <a:t>e</a:t>
            </a:r>
            <a:r>
              <a:rPr lang="en-US" sz="2100" baseline="30000" dirty="0">
                <a:solidFill>
                  <a:prstClr val="white"/>
                </a:solidFill>
                <a:latin typeface="Times New Roman" panose="02020603050405020304" pitchFamily="18" charset="0"/>
              </a:rPr>
              <a:t>– 0.235</a:t>
            </a:r>
            <a:r>
              <a:rPr lang="en-US" sz="2100" i="1" baseline="30000" dirty="0">
                <a:solidFill>
                  <a:prstClr val="white"/>
                </a:solidFill>
                <a:latin typeface="Times New Roman" panose="02020603050405020304" pitchFamily="18" charset="0"/>
              </a:rPr>
              <a:t>n</a:t>
            </a:r>
          </a:p>
          <a:p>
            <a:pPr lvl="0"/>
            <a:endParaRPr lang="en-US" dirty="0">
              <a:solidFill>
                <a:prstClr val="white"/>
              </a:solidFill>
            </a:endParaRPr>
          </a:p>
          <a:p>
            <a:pPr lvl="0"/>
            <a:endParaRPr lang="en-US" dirty="0">
              <a:solidFill>
                <a:prstClr val="white"/>
              </a:solidFill>
            </a:endParaRPr>
          </a:p>
          <a:p>
            <a:pPr lvl="0"/>
            <a:endParaRPr lang="en-US" dirty="0">
              <a:solidFill>
                <a:prstClr val="white"/>
              </a:solidFill>
            </a:endParaRPr>
          </a:p>
          <a:p>
            <a:pPr lvl="0"/>
            <a:endParaRPr lang="en-US" dirty="0">
              <a:solidFill>
                <a:prstClr val="white"/>
              </a:solidFill>
            </a:endParaRPr>
          </a:p>
          <a:p>
            <a:pPr lvl="0"/>
            <a:endParaRPr lang="en-US" dirty="0">
              <a:solidFill>
                <a:prstClr val="white"/>
              </a:solidFill>
            </a:endParaRPr>
          </a:p>
          <a:p>
            <a:pPr marL="0" lvl="0" indent="0">
              <a:buNone/>
            </a:pPr>
            <a:endParaRPr lang="en-US" dirty="0">
              <a:solidFill>
                <a:prstClr val="white"/>
              </a:solidFill>
            </a:endParaRPr>
          </a:p>
          <a:p>
            <a:pPr marL="0" lvl="0" indent="0">
              <a:buNone/>
            </a:pPr>
            <a:endParaRPr lang="en-US" sz="1100" dirty="0">
              <a:solidFill>
                <a:prstClr val="white"/>
              </a:solidFill>
            </a:endParaRPr>
          </a:p>
          <a:p>
            <a:pPr lvl="1"/>
            <a:r>
              <a:rPr lang="en-US" dirty="0">
                <a:solidFill>
                  <a:prstClr val="white"/>
                </a:solidFill>
              </a:rPr>
              <a:t>We can also find the half-life by solving </a:t>
            </a:r>
            <a:r>
              <a:rPr lang="en-US" i="1" dirty="0">
                <a:solidFill>
                  <a:prstClr val="white"/>
                </a:solidFill>
              </a:rPr>
              <a:t>e</a:t>
            </a:r>
            <a:r>
              <a:rPr lang="en-US" baseline="30000" dirty="0">
                <a:solidFill>
                  <a:prstClr val="white"/>
                </a:solidFill>
                <a:latin typeface="Times New Roman" panose="02020603050405020304" pitchFamily="18" charset="0"/>
              </a:rPr>
              <a:t>–0.735</a:t>
            </a:r>
            <a:r>
              <a:rPr lang="en-US" i="1" baseline="30000" dirty="0">
                <a:solidFill>
                  <a:prstClr val="white"/>
                </a:solidFill>
                <a:latin typeface="Times New Roman" panose="02020603050405020304" pitchFamily="18" charset="0"/>
              </a:rPr>
              <a:t>n</a:t>
            </a:r>
            <a:r>
              <a:rPr lang="en-US" i="1" dirty="0">
                <a:solidFill>
                  <a:prstClr val="white"/>
                </a:solidFill>
                <a:latin typeface="Times New Roman" panose="02020603050405020304" pitchFamily="18" charset="0"/>
              </a:rPr>
              <a:t> = </a:t>
            </a:r>
            <a:r>
              <a:rPr lang="en-US" dirty="0">
                <a:solidFill>
                  <a:prstClr val="white"/>
                </a:solidFill>
                <a:latin typeface="Times New Roman" panose="02020603050405020304" pitchFamily="18" charset="0"/>
              </a:rPr>
              <a:t>0.5</a:t>
            </a:r>
          </a:p>
          <a:p>
            <a:pPr lvl="1"/>
            <a:r>
              <a:rPr lang="en-US" dirty="0">
                <a:solidFill>
                  <a:prstClr val="white"/>
                </a:solidFill>
                <a:latin typeface="Times New Roman" panose="02020603050405020304" pitchFamily="18" charset="0"/>
              </a:rPr>
              <a:t>Thus, the half life is </a:t>
            </a:r>
            <a:r>
              <a:rPr lang="en-US" i="1" dirty="0">
                <a:solidFill>
                  <a:prstClr val="white"/>
                </a:solidFill>
                <a:latin typeface="Times New Roman" panose="02020603050405020304" pitchFamily="18" charset="0"/>
              </a:rPr>
              <a:t>n</a:t>
            </a:r>
            <a:r>
              <a:rPr lang="en-US" baseline="-25000" dirty="0">
                <a:solidFill>
                  <a:prstClr val="white"/>
                </a:solidFill>
                <a:latin typeface="Times New Roman" panose="02020603050405020304" pitchFamily="18" charset="0"/>
              </a:rPr>
              <a:t>½</a:t>
            </a:r>
            <a:r>
              <a:rPr lang="en-US" dirty="0">
                <a:solidFill>
                  <a:prstClr val="white"/>
                </a:solidFill>
                <a:latin typeface="Times New Roman" panose="02020603050405020304" pitchFamily="18" charset="0"/>
              </a:rPr>
              <a:t> = – ln(0.5)/0.235 = 2.9496</a:t>
            </a:r>
            <a:endParaRPr lang="en-US" dirty="0"/>
          </a:p>
        </p:txBody>
      </p:sp>
      <p:sp>
        <p:nvSpPr>
          <p:cNvPr id="4" name="Footer Placeholder 3">
            <a:extLst>
              <a:ext uri="{FF2B5EF4-FFF2-40B4-BE49-F238E27FC236}">
                <a16:creationId xmlns:a16="http://schemas.microsoft.com/office/drawing/2014/main" id="{25BF313C-24D6-4EE7-8F80-4EC2BFA2D09E}"/>
              </a:ext>
            </a:extLst>
          </p:cNvPr>
          <p:cNvSpPr>
            <a:spLocks noGrp="1"/>
          </p:cNvSpPr>
          <p:nvPr>
            <p:ph type="ftr" sz="quarter" idx="11"/>
          </p:nvPr>
        </p:nvSpPr>
        <p:spPr/>
        <p:txBody>
          <a:bodyPr/>
          <a:lstStyle/>
          <a:p>
            <a:r>
              <a:rPr lang="en-US"/>
              <a:t>Polynomial and exponential growth</a:t>
            </a:r>
            <a:endParaRPr lang="en-CA" dirty="0"/>
          </a:p>
        </p:txBody>
      </p:sp>
      <p:sp>
        <p:nvSpPr>
          <p:cNvPr id="5" name="Slide Number Placeholder 4">
            <a:extLst>
              <a:ext uri="{FF2B5EF4-FFF2-40B4-BE49-F238E27FC236}">
                <a16:creationId xmlns:a16="http://schemas.microsoft.com/office/drawing/2014/main" id="{3CC14092-0355-44AC-A2FE-DF7F79717350}"/>
              </a:ext>
            </a:extLst>
          </p:cNvPr>
          <p:cNvSpPr>
            <a:spLocks noGrp="1"/>
          </p:cNvSpPr>
          <p:nvPr>
            <p:ph type="sldNum" sz="quarter" idx="12"/>
          </p:nvPr>
        </p:nvSpPr>
        <p:spPr/>
        <p:txBody>
          <a:bodyPr/>
          <a:lstStyle/>
          <a:p>
            <a:fld id="{42EF6DC8-DA9C-4533-8A40-BB00A2545AF8}" type="slidenum">
              <a:rPr lang="en-CA" smtClean="0"/>
              <a:pPr/>
              <a:t>34</a:t>
            </a:fld>
            <a:endParaRPr lang="en-CA"/>
          </a:p>
        </p:txBody>
      </p:sp>
      <p:sp>
        <p:nvSpPr>
          <p:cNvPr id="70" name="Freeform: Shape 69">
            <a:extLst>
              <a:ext uri="{FF2B5EF4-FFF2-40B4-BE49-F238E27FC236}">
                <a16:creationId xmlns:a16="http://schemas.microsoft.com/office/drawing/2014/main" id="{290EEC6A-8B6F-4718-A735-30F224EC071E}"/>
              </a:ext>
            </a:extLst>
          </p:cNvPr>
          <p:cNvSpPr/>
          <p:nvPr/>
        </p:nvSpPr>
        <p:spPr>
          <a:xfrm flipV="1">
            <a:off x="2309146" y="3207887"/>
            <a:ext cx="4704840" cy="2030137"/>
          </a:xfrm>
          <a:custGeom>
            <a:avLst/>
            <a:gdLst>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Lst>
            <a:ahLst/>
            <a:cxnLst>
              <a:cxn ang="0">
                <a:pos x="connsiteX0" y="connsiteY0"/>
              </a:cxn>
              <a:cxn ang="0">
                <a:pos x="connsiteX1" y="connsiteY1"/>
              </a:cxn>
              <a:cxn ang="0">
                <a:pos x="connsiteX2" y="connsiteY2"/>
              </a:cxn>
            </a:cxnLst>
            <a:rect l="l" t="t" r="r" b="b"/>
            <a:pathLst>
              <a:path w="3934436" h="2080469">
                <a:moveTo>
                  <a:pt x="0" y="2080469"/>
                </a:moveTo>
                <a:cubicBezTo>
                  <a:pt x="1765083" y="307076"/>
                  <a:pt x="1851929" y="239651"/>
                  <a:pt x="3934436" y="0"/>
                </a:cubicBezTo>
                <a:lnTo>
                  <a:pt x="3934436"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871D45A8-65C3-4D03-A0B0-36769B6B0AE7}"/>
              </a:ext>
            </a:extLst>
          </p:cNvPr>
          <p:cNvCxnSpPr>
            <a:cxnSpLocks/>
          </p:cNvCxnSpPr>
          <p:nvPr/>
        </p:nvCxnSpPr>
        <p:spPr>
          <a:xfrm>
            <a:off x="2463501" y="2325823"/>
            <a:ext cx="0" cy="293683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143E13E-A84B-40CA-BA5E-E3765D838F2E}"/>
              </a:ext>
            </a:extLst>
          </p:cNvPr>
          <p:cNvCxnSpPr>
            <a:cxnSpLocks/>
          </p:cNvCxnSpPr>
          <p:nvPr/>
        </p:nvCxnSpPr>
        <p:spPr>
          <a:xfrm flipH="1">
            <a:off x="2452744" y="5262660"/>
            <a:ext cx="456124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95F98593-01A8-4DCF-8DF5-54B0B4E09DD5}"/>
              </a:ext>
            </a:extLst>
          </p:cNvPr>
          <p:cNvSpPr txBox="1"/>
          <p:nvPr/>
        </p:nvSpPr>
        <p:spPr>
          <a:xfrm>
            <a:off x="4541591" y="5294410"/>
            <a:ext cx="364291"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endParaRPr lang="en-US" i="1" dirty="0">
              <a:latin typeface="Times New Roman" panose="02020603050405020304" pitchFamily="18" charset="0"/>
              <a:cs typeface="Times New Roman" panose="02020603050405020304" pitchFamily="18" charset="0"/>
            </a:endParaRPr>
          </a:p>
        </p:txBody>
      </p:sp>
      <p:sp>
        <p:nvSpPr>
          <p:cNvPr id="73" name="TextBox 72">
            <a:extLst>
              <a:ext uri="{FF2B5EF4-FFF2-40B4-BE49-F238E27FC236}">
                <a16:creationId xmlns:a16="http://schemas.microsoft.com/office/drawing/2014/main" id="{B474A880-5524-43BE-ABB1-98DA7929885D}"/>
              </a:ext>
            </a:extLst>
          </p:cNvPr>
          <p:cNvSpPr txBox="1"/>
          <p:nvPr/>
        </p:nvSpPr>
        <p:spPr>
          <a:xfrm>
            <a:off x="1868655" y="3352437"/>
            <a:ext cx="364291"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C</a:t>
            </a:r>
            <a:endParaRPr lang="en-US" i="1" dirty="0">
              <a:latin typeface="Times New Roman" panose="02020603050405020304" pitchFamily="18" charset="0"/>
              <a:cs typeface="Times New Roman" panose="02020603050405020304" pitchFamily="18" charset="0"/>
            </a:endParaRPr>
          </a:p>
        </p:txBody>
      </p:sp>
      <p:sp>
        <p:nvSpPr>
          <p:cNvPr id="74" name="Oval 73">
            <a:extLst>
              <a:ext uri="{FF2B5EF4-FFF2-40B4-BE49-F238E27FC236}">
                <a16:creationId xmlns:a16="http://schemas.microsoft.com/office/drawing/2014/main" id="{68E2F6BF-9865-4842-9DA5-42ECDE23BFE8}"/>
              </a:ext>
            </a:extLst>
          </p:cNvPr>
          <p:cNvSpPr/>
          <p:nvPr/>
        </p:nvSpPr>
        <p:spPr>
          <a:xfrm>
            <a:off x="6519837" y="5107501"/>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49890A73-D31E-4EEF-9149-268065716FBD}"/>
              </a:ext>
            </a:extLst>
          </p:cNvPr>
          <p:cNvSpPr/>
          <p:nvPr/>
        </p:nvSpPr>
        <p:spPr>
          <a:xfrm>
            <a:off x="6519837" y="519585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46686794-7E46-422B-A6AE-F5E9DC9C90C2}"/>
              </a:ext>
            </a:extLst>
          </p:cNvPr>
          <p:cNvSpPr/>
          <p:nvPr/>
        </p:nvSpPr>
        <p:spPr>
          <a:xfrm>
            <a:off x="6519837" y="515174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9ED76AC8-D5FD-49FB-A4E9-F14F4F2DCCCA}"/>
              </a:ext>
            </a:extLst>
          </p:cNvPr>
          <p:cNvSpPr/>
          <p:nvPr/>
        </p:nvSpPr>
        <p:spPr>
          <a:xfrm>
            <a:off x="6110174" y="506137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47D43A9A-DDE7-442F-B7FA-369F22C62E04}"/>
              </a:ext>
            </a:extLst>
          </p:cNvPr>
          <p:cNvSpPr/>
          <p:nvPr/>
        </p:nvSpPr>
        <p:spPr>
          <a:xfrm>
            <a:off x="6110174" y="518886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37EB94D7-7D45-4E6D-9B23-13D601F81029}"/>
              </a:ext>
            </a:extLst>
          </p:cNvPr>
          <p:cNvSpPr/>
          <p:nvPr/>
        </p:nvSpPr>
        <p:spPr>
          <a:xfrm>
            <a:off x="6110174" y="510917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1D35F084-0967-459D-AA68-E8DC803D54A3}"/>
              </a:ext>
            </a:extLst>
          </p:cNvPr>
          <p:cNvSpPr/>
          <p:nvPr/>
        </p:nvSpPr>
        <p:spPr>
          <a:xfrm>
            <a:off x="5700511" y="501269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5C0C91E-9378-41EA-B9FA-8F813E948064}"/>
              </a:ext>
            </a:extLst>
          </p:cNvPr>
          <p:cNvSpPr/>
          <p:nvPr/>
        </p:nvSpPr>
        <p:spPr>
          <a:xfrm>
            <a:off x="5700511" y="516509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451082B3-0AAA-44CC-BE5E-551D61E270F5}"/>
              </a:ext>
            </a:extLst>
          </p:cNvPr>
          <p:cNvSpPr/>
          <p:nvPr/>
        </p:nvSpPr>
        <p:spPr>
          <a:xfrm>
            <a:off x="5700511" y="511031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38136AC2-C6C7-45BD-BB33-FBBB93193DD4}"/>
              </a:ext>
            </a:extLst>
          </p:cNvPr>
          <p:cNvSpPr/>
          <p:nvPr/>
        </p:nvSpPr>
        <p:spPr>
          <a:xfrm>
            <a:off x="5290848" y="494469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D709910B-5394-4264-9BB5-546EDDFC6FF2}"/>
              </a:ext>
            </a:extLst>
          </p:cNvPr>
          <p:cNvSpPr/>
          <p:nvPr/>
        </p:nvSpPr>
        <p:spPr>
          <a:xfrm>
            <a:off x="5290848" y="510777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E8F52420-6A15-47A9-9A11-F5B709BAA07F}"/>
              </a:ext>
            </a:extLst>
          </p:cNvPr>
          <p:cNvSpPr/>
          <p:nvPr/>
        </p:nvSpPr>
        <p:spPr>
          <a:xfrm>
            <a:off x="5290848" y="508145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8621D21F-942A-4D31-A25C-B1FD1D192144}"/>
              </a:ext>
            </a:extLst>
          </p:cNvPr>
          <p:cNvSpPr/>
          <p:nvPr/>
        </p:nvSpPr>
        <p:spPr>
          <a:xfrm>
            <a:off x="4881185" y="485864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0ED08D42-F74F-4E7B-949B-6958735AB8F4}"/>
              </a:ext>
            </a:extLst>
          </p:cNvPr>
          <p:cNvSpPr/>
          <p:nvPr/>
        </p:nvSpPr>
        <p:spPr>
          <a:xfrm>
            <a:off x="4881185" y="502528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BABC5988-4AC4-4147-924A-0CD337D7BBB6}"/>
              </a:ext>
            </a:extLst>
          </p:cNvPr>
          <p:cNvSpPr/>
          <p:nvPr/>
        </p:nvSpPr>
        <p:spPr>
          <a:xfrm>
            <a:off x="4881185" y="493847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9B3C099D-8347-4B20-BF51-32F6201F4365}"/>
              </a:ext>
            </a:extLst>
          </p:cNvPr>
          <p:cNvSpPr/>
          <p:nvPr/>
        </p:nvSpPr>
        <p:spPr>
          <a:xfrm>
            <a:off x="4471522" y="466177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DCD51AC7-55B4-496C-A4D3-5A3050900C50}"/>
              </a:ext>
            </a:extLst>
          </p:cNvPr>
          <p:cNvSpPr/>
          <p:nvPr/>
        </p:nvSpPr>
        <p:spPr>
          <a:xfrm>
            <a:off x="4471522" y="489245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264F2118-0458-406A-ADF8-2B17DF8A2436}"/>
              </a:ext>
            </a:extLst>
          </p:cNvPr>
          <p:cNvSpPr/>
          <p:nvPr/>
        </p:nvSpPr>
        <p:spPr>
          <a:xfrm>
            <a:off x="4471522" y="47843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0839F0A1-D7DC-40A5-8F59-FC5E3C5285A9}"/>
              </a:ext>
            </a:extLst>
          </p:cNvPr>
          <p:cNvSpPr/>
          <p:nvPr/>
        </p:nvSpPr>
        <p:spPr>
          <a:xfrm>
            <a:off x="4061859" y="442626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9B4E8CA2-5103-4B96-B56A-A6291CAFF8E4}"/>
              </a:ext>
            </a:extLst>
          </p:cNvPr>
          <p:cNvSpPr/>
          <p:nvPr/>
        </p:nvSpPr>
        <p:spPr>
          <a:xfrm>
            <a:off x="4061859" y="469251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94643F84-4768-4630-81CE-5DC98E6A491A}"/>
              </a:ext>
            </a:extLst>
          </p:cNvPr>
          <p:cNvSpPr/>
          <p:nvPr/>
        </p:nvSpPr>
        <p:spPr>
          <a:xfrm>
            <a:off x="4061859" y="450252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EFCA385E-E5F7-45A6-A403-CE3BB7B40EEA}"/>
              </a:ext>
            </a:extLst>
          </p:cNvPr>
          <p:cNvSpPr/>
          <p:nvPr/>
        </p:nvSpPr>
        <p:spPr>
          <a:xfrm>
            <a:off x="3652196" y="413557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89EA2371-706E-49A0-960D-90474C8C20FF}"/>
              </a:ext>
            </a:extLst>
          </p:cNvPr>
          <p:cNvSpPr/>
          <p:nvPr/>
        </p:nvSpPr>
        <p:spPr>
          <a:xfrm>
            <a:off x="3652196" y="443385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45F35DB4-20BE-4981-8886-B077FB8A6BE7}"/>
              </a:ext>
            </a:extLst>
          </p:cNvPr>
          <p:cNvSpPr/>
          <p:nvPr/>
        </p:nvSpPr>
        <p:spPr>
          <a:xfrm>
            <a:off x="3652196" y="4325701"/>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E9FA4711-433E-4A66-A688-6493BCD462E9}"/>
              </a:ext>
            </a:extLst>
          </p:cNvPr>
          <p:cNvSpPr/>
          <p:nvPr/>
        </p:nvSpPr>
        <p:spPr>
          <a:xfrm>
            <a:off x="3242533" y="397246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55E04D53-145F-46CC-88A8-E8C55B006C7B}"/>
              </a:ext>
            </a:extLst>
          </p:cNvPr>
          <p:cNvSpPr/>
          <p:nvPr/>
        </p:nvSpPr>
        <p:spPr>
          <a:xfrm>
            <a:off x="3242533" y="412486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CD084B82-7947-4F69-B4B8-50254F90BDAD}"/>
              </a:ext>
            </a:extLst>
          </p:cNvPr>
          <p:cNvSpPr/>
          <p:nvPr/>
        </p:nvSpPr>
        <p:spPr>
          <a:xfrm>
            <a:off x="3242533" y="382813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6ABD3F20-92CB-4CB8-A4D4-ED4A82A38B48}"/>
              </a:ext>
            </a:extLst>
          </p:cNvPr>
          <p:cNvSpPr/>
          <p:nvPr/>
        </p:nvSpPr>
        <p:spPr>
          <a:xfrm>
            <a:off x="2832870" y="343650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290E67A9-F1E4-4A24-8CB3-6994C256A6FD}"/>
              </a:ext>
            </a:extLst>
          </p:cNvPr>
          <p:cNvSpPr/>
          <p:nvPr/>
        </p:nvSpPr>
        <p:spPr>
          <a:xfrm>
            <a:off x="2832870" y="377392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1FDC8F95-E235-4FE6-A7B5-F49DD9AB672A}"/>
              </a:ext>
            </a:extLst>
          </p:cNvPr>
          <p:cNvSpPr/>
          <p:nvPr/>
        </p:nvSpPr>
        <p:spPr>
          <a:xfrm>
            <a:off x="2832870" y="358393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FAA7E540-B8C0-4323-B0F8-7F4E91E70293}"/>
              </a:ext>
            </a:extLst>
          </p:cNvPr>
          <p:cNvSpPr/>
          <p:nvPr/>
        </p:nvSpPr>
        <p:spPr>
          <a:xfrm>
            <a:off x="2423207" y="308275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F35974E3-4F2A-42DA-85A5-8F19AA089D9B}"/>
              </a:ext>
            </a:extLst>
          </p:cNvPr>
          <p:cNvSpPr/>
          <p:nvPr/>
        </p:nvSpPr>
        <p:spPr>
          <a:xfrm>
            <a:off x="2423207" y="339882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29DA8574-D436-4CC3-9F05-73E3BEA98189}"/>
              </a:ext>
            </a:extLst>
          </p:cNvPr>
          <p:cNvSpPr/>
          <p:nvPr/>
        </p:nvSpPr>
        <p:spPr>
          <a:xfrm>
            <a:off x="2423207" y="3272881"/>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D6DA0606-06B8-4A7B-BA7D-31052117213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72748179"/>
      </p:ext>
    </p:extLst>
  </p:cSld>
  <p:clrMapOvr>
    <a:masterClrMapping/>
  </p:clrMapOvr>
  <mc:AlternateContent xmlns:mc="http://schemas.openxmlformats.org/markup-compatibility/2006">
    <mc:Choice xmlns:p14="http://schemas.microsoft.com/office/powerpoint/2010/main" Requires="p14">
      <p:transition spd="slow" p14:dur="2000" advTm="180657"/>
    </mc:Choice>
    <mc:Fallback>
      <p:transition spd="slow" advTm="180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9"/>
                </p:tgtEl>
              </p:cMediaNode>
            </p:audio>
          </p:childTnLst>
        </p:cTn>
      </p:par>
    </p:tnLst>
    <p:bldLst>
      <p:bldP spid="7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98301-D624-4B46-A327-457C2CE62884}"/>
              </a:ext>
            </a:extLst>
          </p:cNvPr>
          <p:cNvSpPr>
            <a:spLocks noGrp="1"/>
          </p:cNvSpPr>
          <p:nvPr>
            <p:ph type="title"/>
          </p:nvPr>
        </p:nvSpPr>
        <p:spPr/>
        <p:txBody>
          <a:bodyPr/>
          <a:lstStyle/>
          <a:p>
            <a:r>
              <a:rPr lang="en-US" dirty="0"/>
              <a:t>Exponential growth or decay</a:t>
            </a:r>
          </a:p>
        </p:txBody>
      </p:sp>
      <p:sp>
        <p:nvSpPr>
          <p:cNvPr id="3" name="Content Placeholder 2">
            <a:extLst>
              <a:ext uri="{FF2B5EF4-FFF2-40B4-BE49-F238E27FC236}">
                <a16:creationId xmlns:a16="http://schemas.microsoft.com/office/drawing/2014/main" id="{57A15899-2440-4D10-953C-49DDA1C9FD7C}"/>
              </a:ext>
            </a:extLst>
          </p:cNvPr>
          <p:cNvSpPr>
            <a:spLocks noGrp="1"/>
          </p:cNvSpPr>
          <p:nvPr>
            <p:ph idx="1"/>
          </p:nvPr>
        </p:nvSpPr>
        <p:spPr/>
        <p:txBody>
          <a:bodyPr/>
          <a:lstStyle/>
          <a:p>
            <a:r>
              <a:rPr lang="en-US" dirty="0"/>
              <a:t>If the data was exponentially growing:</a:t>
            </a:r>
          </a:p>
          <a:p>
            <a:pPr lvl="1"/>
            <a:r>
              <a:rPr lang="en-US" dirty="0"/>
              <a:t>The coefficient </a:t>
            </a:r>
            <a:r>
              <a:rPr lang="en-US" i="1" dirty="0">
                <a:latin typeface="Times New Roman" panose="02020603050405020304" pitchFamily="18" charset="0"/>
              </a:rPr>
              <a:t>b</a:t>
            </a:r>
            <a:r>
              <a:rPr lang="en-US" dirty="0">
                <a:latin typeface="Times New Roman" panose="02020603050405020304" pitchFamily="18" charset="0"/>
              </a:rPr>
              <a:t> &gt; 0</a:t>
            </a:r>
          </a:p>
          <a:p>
            <a:pPr lvl="1"/>
            <a:r>
              <a:rPr lang="en-US" dirty="0"/>
              <a:t>You can calculate the doubling time by solving </a:t>
            </a:r>
            <a:r>
              <a:rPr lang="en-US" i="1" dirty="0" err="1">
                <a:latin typeface="Times New Roman" panose="02020603050405020304" pitchFamily="18" charset="0"/>
              </a:rPr>
              <a:t>e</a:t>
            </a:r>
            <a:r>
              <a:rPr lang="en-US" i="1" baseline="30000" dirty="0" err="1">
                <a:latin typeface="Times New Roman" panose="02020603050405020304" pitchFamily="18" charset="0"/>
              </a:rPr>
              <a:t>bn</a:t>
            </a:r>
            <a:r>
              <a:rPr lang="en-US" dirty="0">
                <a:latin typeface="Times New Roman" panose="02020603050405020304" pitchFamily="18" charset="0"/>
              </a:rPr>
              <a:t> = 2 </a:t>
            </a:r>
            <a:r>
              <a:rPr lang="en-US" dirty="0"/>
              <a:t>once you have estimated </a:t>
            </a:r>
            <a:r>
              <a:rPr lang="en-US" i="1" dirty="0">
                <a:latin typeface="Times New Roman" panose="02020603050405020304" pitchFamily="18" charset="0"/>
              </a:rPr>
              <a:t>b</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ABDD80D6-73D8-43E8-A0C0-6D9A5F425CC5}"/>
              </a:ext>
            </a:extLst>
          </p:cNvPr>
          <p:cNvSpPr>
            <a:spLocks noGrp="1"/>
          </p:cNvSpPr>
          <p:nvPr>
            <p:ph type="ftr" sz="quarter" idx="11"/>
          </p:nvPr>
        </p:nvSpPr>
        <p:spPr/>
        <p:txBody>
          <a:bodyPr/>
          <a:lstStyle/>
          <a:p>
            <a:r>
              <a:rPr lang="en-US"/>
              <a:t>Polynomial and exponential growth</a:t>
            </a:r>
            <a:endParaRPr lang="en-CA" dirty="0"/>
          </a:p>
        </p:txBody>
      </p:sp>
      <p:sp>
        <p:nvSpPr>
          <p:cNvPr id="5" name="Slide Number Placeholder 4">
            <a:extLst>
              <a:ext uri="{FF2B5EF4-FFF2-40B4-BE49-F238E27FC236}">
                <a16:creationId xmlns:a16="http://schemas.microsoft.com/office/drawing/2014/main" id="{99657694-69D2-41CE-8DE7-49AE0B35908E}"/>
              </a:ext>
            </a:extLst>
          </p:cNvPr>
          <p:cNvSpPr>
            <a:spLocks noGrp="1"/>
          </p:cNvSpPr>
          <p:nvPr>
            <p:ph type="sldNum" sz="quarter" idx="12"/>
          </p:nvPr>
        </p:nvSpPr>
        <p:spPr/>
        <p:txBody>
          <a:bodyPr/>
          <a:lstStyle/>
          <a:p>
            <a:fld id="{42EF6DC8-DA9C-4533-8A40-BB00A2545AF8}" type="slidenum">
              <a:rPr lang="en-CA" smtClean="0"/>
              <a:pPr/>
              <a:t>35</a:t>
            </a:fld>
            <a:endParaRPr lang="en-CA"/>
          </a:p>
        </p:txBody>
      </p:sp>
      <p:pic>
        <p:nvPicPr>
          <p:cNvPr id="6" name="Audio 5">
            <a:hlinkClick r:id="" action="ppaction://media"/>
            <a:extLst>
              <a:ext uri="{FF2B5EF4-FFF2-40B4-BE49-F238E27FC236}">
                <a16:creationId xmlns:a16="http://schemas.microsoft.com/office/drawing/2014/main" id="{1013FAC2-CB67-45E2-A7F4-76F94740F25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76779729"/>
      </p:ext>
    </p:extLst>
  </p:cSld>
  <p:clrMapOvr>
    <a:masterClrMapping/>
  </p:clrMapOvr>
  <mc:AlternateContent xmlns:mc="http://schemas.openxmlformats.org/markup-compatibility/2006">
    <mc:Choice xmlns:p14="http://schemas.microsoft.com/office/powerpoint/2010/main" Requires="p14">
      <p:transition spd="slow" p14:dur="2000" advTm="31893"/>
    </mc:Choice>
    <mc:Fallback>
      <p:transition spd="slow" advTm="31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C5246-6C6F-493E-8DD8-A47D27835BBE}"/>
              </a:ext>
            </a:extLst>
          </p:cNvPr>
          <p:cNvSpPr>
            <a:spLocks noGrp="1"/>
          </p:cNvSpPr>
          <p:nvPr>
            <p:ph type="title"/>
          </p:nvPr>
        </p:nvSpPr>
        <p:spPr/>
        <p:txBody>
          <a:bodyPr/>
          <a:lstStyle/>
          <a:p>
            <a:r>
              <a:rPr lang="en-US" dirty="0"/>
              <a:t>Polynomial-logarithmic growth</a:t>
            </a:r>
          </a:p>
        </p:txBody>
      </p:sp>
      <p:sp>
        <p:nvSpPr>
          <p:cNvPr id="3" name="Content Placeholder 2">
            <a:extLst>
              <a:ext uri="{FF2B5EF4-FFF2-40B4-BE49-F238E27FC236}">
                <a16:creationId xmlns:a16="http://schemas.microsoft.com/office/drawing/2014/main" id="{CEC925A2-83D8-4232-B70E-BA5A7C9E3F5B}"/>
              </a:ext>
            </a:extLst>
          </p:cNvPr>
          <p:cNvSpPr>
            <a:spLocks noGrp="1"/>
          </p:cNvSpPr>
          <p:nvPr>
            <p:ph idx="1"/>
          </p:nvPr>
        </p:nvSpPr>
        <p:spPr/>
        <p:txBody>
          <a:bodyPr/>
          <a:lstStyle/>
          <a:p>
            <a:r>
              <a:rPr lang="en-US" dirty="0"/>
              <a:t>What do we do about growth that are in these forms?</a:t>
            </a:r>
          </a:p>
          <a:p>
            <a:pPr marL="0" indent="0" algn="ctr">
              <a:buNone/>
            </a:pPr>
            <a:r>
              <a:rPr lang="en-US" i="1" dirty="0">
                <a:latin typeface="Times New Roman" panose="02020603050405020304" pitchFamily="18" charset="0"/>
              </a:rPr>
              <a:t>T </a:t>
            </a:r>
            <a:r>
              <a:rPr lang="en-US" dirty="0">
                <a:latin typeface="Times New Roman" panose="02020603050405020304" pitchFamily="18" charset="0"/>
              </a:rPr>
              <a:t>= </a:t>
            </a:r>
            <a:r>
              <a:rPr lang="en-US" dirty="0" err="1">
                <a:latin typeface="Times New Roman" panose="02020603050405020304" pitchFamily="18" charset="0"/>
              </a:rPr>
              <a:t>a</a:t>
            </a:r>
            <a:r>
              <a:rPr lang="en-US" i="1" dirty="0" err="1">
                <a:latin typeface="Times New Roman" panose="02020603050405020304" pitchFamily="18" charset="0"/>
              </a:rPr>
              <a:t>n</a:t>
            </a:r>
            <a:r>
              <a:rPr lang="en-US" i="1" baseline="30000" dirty="0" err="1">
                <a:latin typeface="Times New Roman" panose="02020603050405020304" pitchFamily="18" charset="0"/>
              </a:rPr>
              <a:t>b</a:t>
            </a:r>
            <a:r>
              <a:rPr lang="en-US" i="1" dirty="0">
                <a:latin typeface="Times New Roman" panose="02020603050405020304" pitchFamily="18" charset="0"/>
              </a:rPr>
              <a:t> </a:t>
            </a:r>
            <a:r>
              <a:rPr lang="en-US" dirty="0">
                <a:latin typeface="Times New Roman" panose="02020603050405020304" pitchFamily="18" charset="0"/>
              </a:rPr>
              <a:t>ln(</a:t>
            </a:r>
            <a:r>
              <a:rPr lang="en-US" i="1" dirty="0">
                <a:latin typeface="Times New Roman" panose="02020603050405020304" pitchFamily="18" charset="0"/>
              </a:rPr>
              <a:t>n</a:t>
            </a:r>
            <a:r>
              <a:rPr lang="en-US" dirty="0">
                <a:latin typeface="Times New Roman" panose="02020603050405020304" pitchFamily="18" charset="0"/>
              </a:rPr>
              <a:t>)</a:t>
            </a:r>
            <a:r>
              <a:rPr lang="en-US" dirty="0"/>
              <a:t> or </a:t>
            </a:r>
            <a:r>
              <a:rPr lang="en-US" i="1" dirty="0">
                <a:latin typeface="Times New Roman" panose="02020603050405020304" pitchFamily="18" charset="0"/>
              </a:rPr>
              <a:t>T</a:t>
            </a:r>
            <a:r>
              <a:rPr lang="en-US" dirty="0">
                <a:latin typeface="Times New Roman" panose="02020603050405020304" pitchFamily="18" charset="0"/>
              </a:rPr>
              <a:t> = </a:t>
            </a:r>
            <a:r>
              <a:rPr lang="en-US" i="1" dirty="0" err="1">
                <a:latin typeface="Times New Roman" panose="02020603050405020304" pitchFamily="18" charset="0"/>
              </a:rPr>
              <a:t>an</a:t>
            </a:r>
            <a:r>
              <a:rPr lang="en-US" i="1" baseline="30000" dirty="0" err="1">
                <a:latin typeface="Times New Roman" panose="02020603050405020304" pitchFamily="18" charset="0"/>
              </a:rPr>
              <a:t>b</a:t>
            </a:r>
            <a:r>
              <a:rPr lang="en-US" i="1" dirty="0">
                <a:latin typeface="Times New Roman" panose="02020603050405020304" pitchFamily="18" charset="0"/>
              </a:rPr>
              <a:t> </a:t>
            </a:r>
            <a:r>
              <a:rPr lang="en-US" dirty="0" err="1">
                <a:latin typeface="Times New Roman" panose="02020603050405020304" pitchFamily="18" charset="0"/>
              </a:rPr>
              <a:t>ln</a:t>
            </a:r>
            <a:r>
              <a:rPr lang="en-US" i="1" baseline="30000" dirty="0" err="1">
                <a:latin typeface="Times New Roman" panose="02020603050405020304" pitchFamily="18" charset="0"/>
              </a:rPr>
              <a:t>c</a:t>
            </a:r>
            <a:r>
              <a:rPr lang="en-US" dirty="0">
                <a:latin typeface="Times New Roman" panose="02020603050405020304" pitchFamily="18" charset="0"/>
              </a:rPr>
              <a:t>(</a:t>
            </a:r>
            <a:r>
              <a:rPr lang="en-US" i="1" dirty="0">
                <a:latin typeface="Times New Roman" panose="02020603050405020304" pitchFamily="18" charset="0"/>
              </a:rPr>
              <a:t>n</a:t>
            </a:r>
            <a:r>
              <a:rPr lang="en-US" dirty="0">
                <a:latin typeface="Times New Roman" panose="02020603050405020304" pitchFamily="18" charset="0"/>
              </a:rPr>
              <a:t>)</a:t>
            </a:r>
          </a:p>
          <a:p>
            <a:pPr lvl="1"/>
            <a:r>
              <a:rPr lang="en-US" dirty="0"/>
              <a:t>Problem: </a:t>
            </a:r>
            <a:r>
              <a:rPr lang="en-US" dirty="0">
                <a:latin typeface="Times New Roman" panose="02020603050405020304" pitchFamily="18" charset="0"/>
              </a:rPr>
              <a:t>ln(</a:t>
            </a:r>
            <a:r>
              <a:rPr lang="en-US" i="1" dirty="0">
                <a:latin typeface="Times New Roman" panose="02020603050405020304" pitchFamily="18" charset="0"/>
              </a:rPr>
              <a:t>n</a:t>
            </a:r>
            <a:r>
              <a:rPr lang="en-US" dirty="0">
                <a:latin typeface="Times New Roman" panose="02020603050405020304" pitchFamily="18" charset="0"/>
              </a:rPr>
              <a:t>) = o(</a:t>
            </a:r>
            <a:r>
              <a:rPr lang="en-US" i="1" dirty="0" err="1">
                <a:latin typeface="Times New Roman" panose="02020603050405020304" pitchFamily="18" charset="0"/>
              </a:rPr>
              <a:t>n</a:t>
            </a:r>
            <a:r>
              <a:rPr lang="en-US" i="1" baseline="30000" dirty="0" err="1">
                <a:latin typeface="Times New Roman" panose="02020603050405020304" pitchFamily="18" charset="0"/>
              </a:rPr>
              <a:t>b</a:t>
            </a:r>
            <a:r>
              <a:rPr lang="en-US" dirty="0">
                <a:latin typeface="Times New Roman" panose="02020603050405020304" pitchFamily="18" charset="0"/>
              </a:rPr>
              <a:t>)</a:t>
            </a:r>
            <a:r>
              <a:rPr lang="en-US" dirty="0"/>
              <a:t> for any </a:t>
            </a:r>
            <a:r>
              <a:rPr lang="en-US" i="1" dirty="0">
                <a:latin typeface="Times New Roman" panose="02020603050405020304" pitchFamily="18" charset="0"/>
              </a:rPr>
              <a:t>b</a:t>
            </a:r>
            <a:r>
              <a:rPr lang="en-US" dirty="0">
                <a:latin typeface="Times New Roman" panose="02020603050405020304" pitchFamily="18" charset="0"/>
              </a:rPr>
              <a:t> &gt; 0</a:t>
            </a:r>
          </a:p>
          <a:p>
            <a:pPr lvl="1"/>
            <a:r>
              <a:rPr lang="en-US" dirty="0"/>
              <a:t>Consequently, you could do the following:</a:t>
            </a:r>
          </a:p>
          <a:p>
            <a:pPr marL="0" indent="0" algn="ctr">
              <a:buNone/>
            </a:pPr>
            <a:r>
              <a:rPr lang="en-US" dirty="0">
                <a:latin typeface="Times New Roman" panose="02020603050405020304" pitchFamily="18" charset="0"/>
              </a:rPr>
              <a:t>ln(</a:t>
            </a:r>
            <a:r>
              <a:rPr lang="en-US" i="1" dirty="0">
                <a:latin typeface="Times New Roman" panose="02020603050405020304" pitchFamily="18" charset="0"/>
              </a:rPr>
              <a:t>T</a:t>
            </a:r>
            <a:r>
              <a:rPr lang="en-US" dirty="0">
                <a:latin typeface="Times New Roman" panose="02020603050405020304" pitchFamily="18" charset="0"/>
              </a:rPr>
              <a:t>) = ln(a) + </a:t>
            </a:r>
            <a:r>
              <a:rPr lang="en-US" i="1" dirty="0">
                <a:latin typeface="Times New Roman" panose="02020603050405020304" pitchFamily="18" charset="0"/>
              </a:rPr>
              <a:t>b </a:t>
            </a:r>
            <a:r>
              <a:rPr lang="en-US" dirty="0">
                <a:latin typeface="Times New Roman" panose="02020603050405020304" pitchFamily="18" charset="0"/>
              </a:rPr>
              <a:t>ln(</a:t>
            </a:r>
            <a:r>
              <a:rPr lang="en-US" i="1" dirty="0">
                <a:latin typeface="Times New Roman" panose="02020603050405020304" pitchFamily="18" charset="0"/>
              </a:rPr>
              <a:t>n</a:t>
            </a:r>
            <a:r>
              <a:rPr lang="en-US" dirty="0">
                <a:latin typeface="Times New Roman" panose="02020603050405020304" pitchFamily="18" charset="0"/>
              </a:rPr>
              <a:t>) + ln(ln(</a:t>
            </a:r>
            <a:r>
              <a:rPr lang="en-US" i="1" dirty="0">
                <a:latin typeface="Times New Roman" panose="02020603050405020304" pitchFamily="18" charset="0"/>
              </a:rPr>
              <a:t>n</a:t>
            </a:r>
            <a:r>
              <a:rPr lang="en-US" dirty="0">
                <a:latin typeface="Times New Roman" panose="02020603050405020304" pitchFamily="18" charset="0"/>
              </a:rPr>
              <a:t>))</a:t>
            </a:r>
          </a:p>
          <a:p>
            <a:pPr marL="0" indent="0">
              <a:buNone/>
            </a:pPr>
            <a:r>
              <a:rPr lang="en-US" dirty="0">
                <a:latin typeface="Times New Roman" panose="02020603050405020304" pitchFamily="18" charset="0"/>
              </a:rPr>
              <a:t>             </a:t>
            </a:r>
            <a:r>
              <a:rPr lang="en-US" sz="1600" dirty="0">
                <a:latin typeface="Times New Roman" panose="02020603050405020304" pitchFamily="18" charset="0"/>
              </a:rPr>
              <a:t> </a:t>
            </a:r>
            <a:r>
              <a:rPr lang="en-US" dirty="0">
                <a:latin typeface="Times New Roman" panose="02020603050405020304" pitchFamily="18" charset="0"/>
              </a:rPr>
              <a:t>ln(</a:t>
            </a:r>
            <a:r>
              <a:rPr lang="en-US" i="1" dirty="0">
                <a:latin typeface="Times New Roman" panose="02020603050405020304" pitchFamily="18" charset="0"/>
              </a:rPr>
              <a:t>T</a:t>
            </a:r>
            <a:r>
              <a:rPr lang="en-US" dirty="0">
                <a:latin typeface="Times New Roman" panose="02020603050405020304" pitchFamily="18" charset="0"/>
              </a:rPr>
              <a:t>) – ln(ln(</a:t>
            </a:r>
            <a:r>
              <a:rPr lang="en-US" i="1" dirty="0">
                <a:latin typeface="Times New Roman" panose="02020603050405020304" pitchFamily="18" charset="0"/>
              </a:rPr>
              <a:t>n</a:t>
            </a:r>
            <a:r>
              <a:rPr lang="en-US" dirty="0">
                <a:latin typeface="Times New Roman" panose="02020603050405020304" pitchFamily="18" charset="0"/>
              </a:rPr>
              <a:t>)) = ln(a) + </a:t>
            </a:r>
            <a:r>
              <a:rPr lang="en-US" i="1" dirty="0">
                <a:latin typeface="Times New Roman" panose="02020603050405020304" pitchFamily="18" charset="0"/>
              </a:rPr>
              <a:t>b </a:t>
            </a:r>
            <a:r>
              <a:rPr lang="en-US" dirty="0">
                <a:latin typeface="Times New Roman" panose="02020603050405020304" pitchFamily="18" charset="0"/>
              </a:rPr>
              <a:t>ln(</a:t>
            </a:r>
            <a:r>
              <a:rPr lang="en-US" i="1" dirty="0">
                <a:latin typeface="Times New Roman" panose="02020603050405020304" pitchFamily="18" charset="0"/>
              </a:rPr>
              <a:t>n</a:t>
            </a:r>
            <a:r>
              <a:rPr lang="en-US" dirty="0">
                <a:latin typeface="Times New Roman" panose="02020603050405020304" pitchFamily="18" charset="0"/>
              </a:rPr>
              <a:t>)</a:t>
            </a:r>
          </a:p>
          <a:p>
            <a:pPr marL="0" indent="0" algn="ctr">
              <a:buNone/>
            </a:pPr>
            <a:r>
              <a:rPr lang="en-US" dirty="0">
                <a:latin typeface="Times New Roman" panose="02020603050405020304" pitchFamily="18" charset="0"/>
              </a:rPr>
              <a:t>ln(</a:t>
            </a:r>
            <a:r>
              <a:rPr lang="en-US" i="1" dirty="0">
                <a:latin typeface="Times New Roman" panose="02020603050405020304" pitchFamily="18" charset="0"/>
              </a:rPr>
              <a:t>T</a:t>
            </a:r>
            <a:r>
              <a:rPr lang="en-US" dirty="0">
                <a:latin typeface="Times New Roman" panose="02020603050405020304" pitchFamily="18" charset="0"/>
              </a:rPr>
              <a:t>) = ln(a) + </a:t>
            </a:r>
            <a:r>
              <a:rPr lang="en-US" i="1" dirty="0">
                <a:latin typeface="Times New Roman" panose="02020603050405020304" pitchFamily="18" charset="0"/>
              </a:rPr>
              <a:t>b </a:t>
            </a:r>
            <a:r>
              <a:rPr lang="en-US" dirty="0">
                <a:latin typeface="Times New Roman" panose="02020603050405020304" pitchFamily="18" charset="0"/>
              </a:rPr>
              <a:t>ln(</a:t>
            </a:r>
            <a:r>
              <a:rPr lang="en-US" i="1" dirty="0">
                <a:latin typeface="Times New Roman" panose="02020603050405020304" pitchFamily="18" charset="0"/>
              </a:rPr>
              <a:t>n</a:t>
            </a:r>
            <a:r>
              <a:rPr lang="en-US" dirty="0">
                <a:latin typeface="Times New Roman" panose="02020603050405020304" pitchFamily="18" charset="0"/>
              </a:rPr>
              <a:t>) + </a:t>
            </a:r>
            <a:r>
              <a:rPr lang="en-US" i="1" dirty="0">
                <a:latin typeface="Times New Roman" panose="02020603050405020304" pitchFamily="18" charset="0"/>
              </a:rPr>
              <a:t>c</a:t>
            </a:r>
            <a:r>
              <a:rPr lang="en-US" dirty="0">
                <a:latin typeface="Times New Roman" panose="02020603050405020304" pitchFamily="18" charset="0"/>
              </a:rPr>
              <a:t> ln(ln(</a:t>
            </a:r>
            <a:r>
              <a:rPr lang="en-US" i="1" dirty="0">
                <a:latin typeface="Times New Roman" panose="02020603050405020304" pitchFamily="18" charset="0"/>
              </a:rPr>
              <a:t>n</a:t>
            </a:r>
            <a:r>
              <a:rPr lang="en-US" dirty="0">
                <a:latin typeface="Times New Roman" panose="02020603050405020304" pitchFamily="18" charset="0"/>
              </a:rPr>
              <a:t>))</a:t>
            </a:r>
            <a:endParaRPr lang="en-US" i="1" dirty="0">
              <a:latin typeface="Times New Roman" panose="02020603050405020304" pitchFamily="18" charset="0"/>
            </a:endParaRPr>
          </a:p>
          <a:p>
            <a:pPr lvl="1"/>
            <a:r>
              <a:rPr lang="en-US" dirty="0"/>
              <a:t>This may be useful to confirm an implementation is, say, </a:t>
            </a:r>
            <a:r>
              <a:rPr lang="en-US" i="1" dirty="0">
                <a:latin typeface="Times New Roman" panose="02020603050405020304" pitchFamily="18" charset="0"/>
              </a:rPr>
              <a:t>n</a:t>
            </a:r>
            <a:r>
              <a:rPr lang="en-US" dirty="0">
                <a:latin typeface="Times New Roman" panose="02020603050405020304" pitchFamily="18" charset="0"/>
              </a:rPr>
              <a:t> ln(</a:t>
            </a:r>
            <a:r>
              <a:rPr lang="en-US" i="1" dirty="0">
                <a:latin typeface="Times New Roman" panose="02020603050405020304" pitchFamily="18" charset="0"/>
              </a:rPr>
              <a:t>n</a:t>
            </a:r>
            <a:r>
              <a:rPr lang="en-US" dirty="0">
                <a:latin typeface="Times New Roman" panose="02020603050405020304" pitchFamily="18" charset="0"/>
              </a:rPr>
              <a:t>)</a:t>
            </a:r>
          </a:p>
          <a:p>
            <a:r>
              <a:rPr lang="en-US" dirty="0"/>
              <a:t>These techniques may be useful if you are testing for:</a:t>
            </a:r>
          </a:p>
          <a:p>
            <a:pPr marL="0" indent="0" algn="ctr">
              <a:buNone/>
            </a:pPr>
            <a:r>
              <a:rPr lang="en-US" i="1" dirty="0">
                <a:latin typeface="Times New Roman" panose="02020603050405020304" pitchFamily="18" charset="0"/>
              </a:rPr>
              <a:t>T</a:t>
            </a:r>
            <a:r>
              <a:rPr lang="en-US" dirty="0">
                <a:latin typeface="Times New Roman" panose="02020603050405020304" pitchFamily="18" charset="0"/>
              </a:rPr>
              <a:t> = </a:t>
            </a:r>
            <a:r>
              <a:rPr lang="en-US" i="1" dirty="0">
                <a:latin typeface="Times New Roman" panose="02020603050405020304" pitchFamily="18" charset="0"/>
              </a:rPr>
              <a:t>a </a:t>
            </a:r>
            <a:r>
              <a:rPr lang="en-US" dirty="0" err="1">
                <a:latin typeface="Times New Roman" panose="02020603050405020304" pitchFamily="18" charset="0"/>
              </a:rPr>
              <a:t>ln</a:t>
            </a:r>
            <a:r>
              <a:rPr lang="en-US" i="1" baseline="30000" dirty="0" err="1">
                <a:latin typeface="Times New Roman" panose="02020603050405020304" pitchFamily="18" charset="0"/>
              </a:rPr>
              <a:t>c</a:t>
            </a:r>
            <a:r>
              <a:rPr lang="en-US" dirty="0">
                <a:latin typeface="Times New Roman" panose="02020603050405020304" pitchFamily="18" charset="0"/>
              </a:rPr>
              <a:t>(</a:t>
            </a:r>
            <a:r>
              <a:rPr lang="en-US" i="1" dirty="0">
                <a:latin typeface="Times New Roman" panose="02020603050405020304" pitchFamily="18" charset="0"/>
              </a:rPr>
              <a:t>n</a:t>
            </a:r>
            <a:r>
              <a:rPr lang="en-US" dirty="0">
                <a:latin typeface="Times New Roman" panose="02020603050405020304" pitchFamily="18" charset="0"/>
              </a:rPr>
              <a:t>)</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Thus, we would match </a:t>
            </a:r>
            <a:r>
              <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rPr>
              <a:t>ln(</a:t>
            </a:r>
            <a:r>
              <a:rPr lang="en-US" i="1" dirty="0">
                <a:solidFill>
                  <a:prstClr val="white"/>
                </a:solidFill>
                <a:latin typeface="Times New Roman" panose="02020603050405020304" pitchFamily="18" charset="0"/>
              </a:rPr>
              <a:t>T</a:t>
            </a:r>
            <a:r>
              <a:rPr lang="en-US" dirty="0">
                <a:solidFill>
                  <a:prstClr val="white"/>
                </a:solidFill>
                <a:latin typeface="Times New Roman" panose="02020603050405020304" pitchFamily="18" charset="0"/>
              </a:rPr>
              <a:t>) = ln(</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c </a:t>
            </a:r>
            <a:r>
              <a:rPr lang="en-US" dirty="0">
                <a:solidFill>
                  <a:prstClr val="white"/>
                </a:solidFill>
                <a:latin typeface="Times New Roman" panose="02020603050405020304" pitchFamily="18" charset="0"/>
              </a:rPr>
              <a:t>ln(ln(</a:t>
            </a:r>
            <a:r>
              <a:rPr lang="en-US" i="1" dirty="0">
                <a:solidFill>
                  <a:prstClr val="white"/>
                </a:solidFill>
                <a:latin typeface="Times New Roman" panose="02020603050405020304" pitchFamily="18" charset="0"/>
              </a:rPr>
              <a:t>n</a:t>
            </a:r>
            <a:r>
              <a:rPr lang="en-US" dirty="0">
                <a:solidFill>
                  <a:prstClr val="white"/>
                </a:solidFill>
                <a:latin typeface="Times New Roman" panose="02020603050405020304" pitchFamily="18" charset="0"/>
              </a:rPr>
              <a:t>))</a:t>
            </a:r>
            <a:endPar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ndParaRPr>
          </a:p>
          <a:p>
            <a:pPr marL="0" indent="0" algn="ctr">
              <a:buNone/>
            </a:pPr>
            <a:endParaRPr lang="en-US" dirty="0">
              <a:latin typeface="Times New Roman" panose="02020603050405020304" pitchFamily="18" charset="0"/>
            </a:endParaRPr>
          </a:p>
          <a:p>
            <a:pPr marL="0" indent="0" algn="ctr">
              <a:buNone/>
            </a:pPr>
            <a:endParaRPr lang="en-US" i="1"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4B7AD8F6-F104-4283-867C-F4F249DE9BA8}"/>
              </a:ext>
            </a:extLst>
          </p:cNvPr>
          <p:cNvSpPr>
            <a:spLocks noGrp="1"/>
          </p:cNvSpPr>
          <p:nvPr>
            <p:ph type="ftr" sz="quarter" idx="11"/>
          </p:nvPr>
        </p:nvSpPr>
        <p:spPr/>
        <p:txBody>
          <a:bodyPr/>
          <a:lstStyle/>
          <a:p>
            <a:r>
              <a:rPr lang="en-US"/>
              <a:t>Polynomial and exponential growth</a:t>
            </a:r>
            <a:endParaRPr lang="en-CA" dirty="0"/>
          </a:p>
        </p:txBody>
      </p:sp>
      <p:sp>
        <p:nvSpPr>
          <p:cNvPr id="5" name="Slide Number Placeholder 4">
            <a:extLst>
              <a:ext uri="{FF2B5EF4-FFF2-40B4-BE49-F238E27FC236}">
                <a16:creationId xmlns:a16="http://schemas.microsoft.com/office/drawing/2014/main" id="{4D1FE24F-A272-49DC-A2FD-D2C6CF9635FA}"/>
              </a:ext>
            </a:extLst>
          </p:cNvPr>
          <p:cNvSpPr>
            <a:spLocks noGrp="1"/>
          </p:cNvSpPr>
          <p:nvPr>
            <p:ph type="sldNum" sz="quarter" idx="12"/>
          </p:nvPr>
        </p:nvSpPr>
        <p:spPr/>
        <p:txBody>
          <a:bodyPr/>
          <a:lstStyle/>
          <a:p>
            <a:fld id="{42EF6DC8-DA9C-4533-8A40-BB00A2545AF8}" type="slidenum">
              <a:rPr lang="en-CA" smtClean="0"/>
              <a:pPr/>
              <a:t>36</a:t>
            </a:fld>
            <a:endParaRPr lang="en-CA"/>
          </a:p>
        </p:txBody>
      </p:sp>
      <p:pic>
        <p:nvPicPr>
          <p:cNvPr id="9" name="Audio 8">
            <a:hlinkClick r:id="" action="ppaction://media"/>
            <a:extLst>
              <a:ext uri="{FF2B5EF4-FFF2-40B4-BE49-F238E27FC236}">
                <a16:creationId xmlns:a16="http://schemas.microsoft.com/office/drawing/2014/main" id="{3281E9DE-FCA3-415C-B0D3-BBED084D5A1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76594964"/>
      </p:ext>
    </p:extLst>
  </p:cSld>
  <p:clrMapOvr>
    <a:masterClrMapping/>
  </p:clrMapOvr>
  <mc:AlternateContent xmlns:mc="http://schemas.openxmlformats.org/markup-compatibility/2006">
    <mc:Choice xmlns:p14="http://schemas.microsoft.com/office/powerpoint/2010/main" Requires="p14">
      <p:transition spd="slow" p14:dur="2000" advTm="177187"/>
    </mc:Choice>
    <mc:Fallback>
      <p:transition spd="slow" advTm="177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9"/>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39096-01D6-4B80-A10D-5B8A6AC9DD63}"/>
              </a:ext>
            </a:extLst>
          </p:cNvPr>
          <p:cNvSpPr>
            <a:spLocks noGrp="1"/>
          </p:cNvSpPr>
          <p:nvPr>
            <p:ph type="title"/>
          </p:nvPr>
        </p:nvSpPr>
        <p:spPr/>
        <p:txBody>
          <a:bodyPr/>
          <a:lstStyle/>
          <a:p>
            <a:r>
              <a:rPr lang="en-US" dirty="0"/>
              <a:t>Example 1</a:t>
            </a:r>
          </a:p>
        </p:txBody>
      </p:sp>
      <p:sp>
        <p:nvSpPr>
          <p:cNvPr id="3" name="Content Placeholder 2">
            <a:extLst>
              <a:ext uri="{FF2B5EF4-FFF2-40B4-BE49-F238E27FC236}">
                <a16:creationId xmlns:a16="http://schemas.microsoft.com/office/drawing/2014/main" id="{959435B5-937E-4E59-97B3-AA8DFAB6A994}"/>
              </a:ext>
            </a:extLst>
          </p:cNvPr>
          <p:cNvSpPr>
            <a:spLocks noGrp="1"/>
          </p:cNvSpPr>
          <p:nvPr>
            <p:ph idx="1"/>
          </p:nvPr>
        </p:nvSpPr>
        <p:spPr/>
        <p:txBody>
          <a:bodyPr/>
          <a:lstStyle/>
          <a:p>
            <a:r>
              <a:rPr lang="en-US" dirty="0"/>
              <a:t>Suppose we have this example:</a:t>
            </a:r>
          </a:p>
          <a:p>
            <a:pPr marL="0" indent="0">
              <a:buNone/>
            </a:pPr>
            <a:r>
              <a:rPr lang="en-US" sz="2000" dirty="0">
                <a:latin typeface="Consolas" panose="020B0609020204030204" pitchFamily="49" charset="0"/>
              </a:rPr>
              <a:t>&gt;&gt; </a:t>
            </a:r>
            <a:r>
              <a:rPr lang="en-US" sz="2000" dirty="0" err="1">
                <a:latin typeface="Consolas" panose="020B0609020204030204" pitchFamily="49" charset="0"/>
              </a:rPr>
              <a:t>xs</a:t>
            </a:r>
            <a:r>
              <a:rPr lang="en-US" sz="2000" dirty="0">
                <a:latin typeface="Consolas" panose="020B0609020204030204" pitchFamily="49" charset="0"/>
              </a:rPr>
              <a:t> = [3    5    8   11   15   18   19    24    25]';</a:t>
            </a:r>
          </a:p>
          <a:p>
            <a:pPr marL="0" indent="0">
              <a:buNone/>
            </a:pPr>
            <a:r>
              <a:rPr lang="en-US" sz="2000" dirty="0">
                <a:latin typeface="Consolas" panose="020B0609020204030204" pitchFamily="49" charset="0"/>
              </a:rPr>
              <a:t>&gt;&gt; </a:t>
            </a:r>
            <a:r>
              <a:rPr lang="fi-FI" sz="2000" dirty="0">
                <a:latin typeface="Consolas" panose="020B0609020204030204" pitchFamily="49" charset="0"/>
              </a:rPr>
              <a:t>ys = [8.4 10.5 15.5 25.8 49.7 80.3 98.5 184.5 260.0]';</a:t>
            </a:r>
            <a:endParaRPr lang="en-US" sz="2000" dirty="0">
              <a:latin typeface="Consolas" panose="020B0609020204030204" pitchFamily="49" charset="0"/>
            </a:endParaRPr>
          </a:p>
          <a:p>
            <a:pPr marL="0" indent="0">
              <a:buNone/>
            </a:pPr>
            <a:r>
              <a:rPr lang="en-US" sz="2000" dirty="0">
                <a:latin typeface="Consolas" panose="020B0609020204030204" pitchFamily="49" charset="0"/>
              </a:rPr>
              <a:t>&gt;&gt; plot( </a:t>
            </a:r>
            <a:r>
              <a:rPr lang="en-US" sz="2000" dirty="0" err="1">
                <a:latin typeface="Consolas" panose="020B0609020204030204" pitchFamily="49" charset="0"/>
              </a:rPr>
              <a:t>xs</a:t>
            </a:r>
            <a:r>
              <a:rPr lang="en-US" sz="2000" dirty="0">
                <a:latin typeface="Consolas" panose="020B0609020204030204" pitchFamily="49" charset="0"/>
              </a:rPr>
              <a:t>, </a:t>
            </a:r>
            <a:r>
              <a:rPr lang="en-US" sz="2000" dirty="0" err="1">
                <a:latin typeface="Consolas" panose="020B0609020204030204" pitchFamily="49" charset="0"/>
              </a:rPr>
              <a:t>ys</a:t>
            </a:r>
            <a:r>
              <a:rPr lang="en-US" sz="2000" dirty="0">
                <a:latin typeface="Consolas" panose="020B0609020204030204" pitchFamily="49" charset="0"/>
              </a:rPr>
              <a:t>, 'o' );</a:t>
            </a:r>
          </a:p>
          <a:p>
            <a:pPr lvl="1"/>
            <a:r>
              <a:rPr lang="en-US" dirty="0"/>
              <a:t>Is it growing </a:t>
            </a:r>
            <a:r>
              <a:rPr lang="en-US" dirty="0" err="1"/>
              <a:t>polynomially</a:t>
            </a:r>
            <a:r>
              <a:rPr lang="en-US" dirty="0"/>
              <a:t> or exponentially?</a:t>
            </a:r>
          </a:p>
        </p:txBody>
      </p:sp>
      <p:sp>
        <p:nvSpPr>
          <p:cNvPr id="4" name="Footer Placeholder 3">
            <a:extLst>
              <a:ext uri="{FF2B5EF4-FFF2-40B4-BE49-F238E27FC236}">
                <a16:creationId xmlns:a16="http://schemas.microsoft.com/office/drawing/2014/main" id="{20AF4281-0844-4320-B066-6CB1B6CA885A}"/>
              </a:ext>
            </a:extLst>
          </p:cNvPr>
          <p:cNvSpPr>
            <a:spLocks noGrp="1"/>
          </p:cNvSpPr>
          <p:nvPr>
            <p:ph type="ftr" sz="quarter" idx="11"/>
          </p:nvPr>
        </p:nvSpPr>
        <p:spPr/>
        <p:txBody>
          <a:bodyPr/>
          <a:lstStyle/>
          <a:p>
            <a:r>
              <a:rPr lang="en-US"/>
              <a:t>Polynomial and exponential growth</a:t>
            </a:r>
            <a:endParaRPr lang="en-CA" dirty="0"/>
          </a:p>
        </p:txBody>
      </p:sp>
      <p:sp>
        <p:nvSpPr>
          <p:cNvPr id="5" name="Slide Number Placeholder 4">
            <a:extLst>
              <a:ext uri="{FF2B5EF4-FFF2-40B4-BE49-F238E27FC236}">
                <a16:creationId xmlns:a16="http://schemas.microsoft.com/office/drawing/2014/main" id="{7B2EDADB-0E96-4881-BBDF-9C39875A2362}"/>
              </a:ext>
            </a:extLst>
          </p:cNvPr>
          <p:cNvSpPr>
            <a:spLocks noGrp="1"/>
          </p:cNvSpPr>
          <p:nvPr>
            <p:ph type="sldNum" sz="quarter" idx="12"/>
          </p:nvPr>
        </p:nvSpPr>
        <p:spPr/>
        <p:txBody>
          <a:bodyPr/>
          <a:lstStyle/>
          <a:p>
            <a:fld id="{42EF6DC8-DA9C-4533-8A40-BB00A2545AF8}" type="slidenum">
              <a:rPr lang="en-CA" smtClean="0"/>
              <a:pPr/>
              <a:t>37</a:t>
            </a:fld>
            <a:endParaRPr lang="en-CA"/>
          </a:p>
        </p:txBody>
      </p:sp>
      <p:pic>
        <p:nvPicPr>
          <p:cNvPr id="7" name="Picture 6">
            <a:extLst>
              <a:ext uri="{FF2B5EF4-FFF2-40B4-BE49-F238E27FC236}">
                <a16:creationId xmlns:a16="http://schemas.microsoft.com/office/drawing/2014/main" id="{61862AC7-2DE6-4DC8-A100-E08F34D9F7F1}"/>
              </a:ext>
            </a:extLst>
          </p:cNvPr>
          <p:cNvPicPr>
            <a:picLocks noChangeAspect="1"/>
          </p:cNvPicPr>
          <p:nvPr/>
        </p:nvPicPr>
        <p:blipFill>
          <a:blip r:embed="rId5"/>
          <a:srcRect/>
          <a:stretch/>
        </p:blipFill>
        <p:spPr>
          <a:xfrm>
            <a:off x="3582100" y="3684309"/>
            <a:ext cx="3908236" cy="2917218"/>
          </a:xfrm>
          <a:prstGeom prst="rect">
            <a:avLst/>
          </a:prstGeom>
        </p:spPr>
      </p:pic>
      <p:pic>
        <p:nvPicPr>
          <p:cNvPr id="8" name="Audio 7">
            <a:hlinkClick r:id="" action="ppaction://media"/>
            <a:extLst>
              <a:ext uri="{FF2B5EF4-FFF2-40B4-BE49-F238E27FC236}">
                <a16:creationId xmlns:a16="http://schemas.microsoft.com/office/drawing/2014/main" id="{745AC035-96C5-4B7F-93CD-DE08095C17D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44814365"/>
      </p:ext>
    </p:extLst>
  </p:cSld>
  <p:clrMapOvr>
    <a:masterClrMapping/>
  </p:clrMapOvr>
  <mc:AlternateContent xmlns:mc="http://schemas.openxmlformats.org/markup-compatibility/2006">
    <mc:Choice xmlns:p14="http://schemas.microsoft.com/office/powerpoint/2010/main" Requires="p14">
      <p:transition spd="slow" p14:dur="2000" advTm="26829"/>
    </mc:Choice>
    <mc:Fallback>
      <p:transition spd="slow" advTm="26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1C361EA-AD1A-42E2-8E34-76720582941A}"/>
              </a:ext>
            </a:extLst>
          </p:cNvPr>
          <p:cNvPicPr>
            <a:picLocks noChangeAspect="1"/>
          </p:cNvPicPr>
          <p:nvPr/>
        </p:nvPicPr>
        <p:blipFill>
          <a:blip r:embed="rId5"/>
          <a:srcRect/>
          <a:stretch/>
        </p:blipFill>
        <p:spPr>
          <a:xfrm>
            <a:off x="291183" y="3347276"/>
            <a:ext cx="3661095" cy="2732746"/>
          </a:xfrm>
          <a:prstGeom prst="rect">
            <a:avLst/>
          </a:prstGeom>
        </p:spPr>
      </p:pic>
      <p:pic>
        <p:nvPicPr>
          <p:cNvPr id="20" name="Picture 19">
            <a:extLst>
              <a:ext uri="{FF2B5EF4-FFF2-40B4-BE49-F238E27FC236}">
                <a16:creationId xmlns:a16="http://schemas.microsoft.com/office/drawing/2014/main" id="{0BD9B853-0C51-4EFF-9F2E-B678C6441681}"/>
              </a:ext>
            </a:extLst>
          </p:cNvPr>
          <p:cNvPicPr>
            <a:picLocks noChangeAspect="1"/>
          </p:cNvPicPr>
          <p:nvPr/>
        </p:nvPicPr>
        <p:blipFill>
          <a:blip r:embed="rId6"/>
          <a:srcRect/>
          <a:stretch/>
        </p:blipFill>
        <p:spPr>
          <a:xfrm>
            <a:off x="4229814" y="3338817"/>
            <a:ext cx="3661095" cy="2732745"/>
          </a:xfrm>
          <a:prstGeom prst="rect">
            <a:avLst/>
          </a:prstGeom>
        </p:spPr>
      </p:pic>
      <p:sp>
        <p:nvSpPr>
          <p:cNvPr id="2" name="Title 1">
            <a:extLst>
              <a:ext uri="{FF2B5EF4-FFF2-40B4-BE49-F238E27FC236}">
                <a16:creationId xmlns:a16="http://schemas.microsoft.com/office/drawing/2014/main" id="{99139096-01D6-4B80-A10D-5B8A6AC9DD63}"/>
              </a:ext>
            </a:extLst>
          </p:cNvPr>
          <p:cNvSpPr>
            <a:spLocks noGrp="1"/>
          </p:cNvSpPr>
          <p:nvPr>
            <p:ph type="title"/>
          </p:nvPr>
        </p:nvSpPr>
        <p:spPr/>
        <p:txBody>
          <a:bodyPr/>
          <a:lstStyle/>
          <a:p>
            <a:r>
              <a:rPr lang="en-US" dirty="0"/>
              <a:t>Example 1</a:t>
            </a:r>
          </a:p>
        </p:txBody>
      </p:sp>
      <p:sp>
        <p:nvSpPr>
          <p:cNvPr id="3" name="Content Placeholder 2">
            <a:extLst>
              <a:ext uri="{FF2B5EF4-FFF2-40B4-BE49-F238E27FC236}">
                <a16:creationId xmlns:a16="http://schemas.microsoft.com/office/drawing/2014/main" id="{959435B5-937E-4E59-97B3-AA8DFAB6A994}"/>
              </a:ext>
            </a:extLst>
          </p:cNvPr>
          <p:cNvSpPr>
            <a:spLocks noGrp="1"/>
          </p:cNvSpPr>
          <p:nvPr>
            <p:ph idx="1"/>
          </p:nvPr>
        </p:nvSpPr>
        <p:spPr/>
        <p:txBody>
          <a:bodyPr/>
          <a:lstStyle/>
          <a:p>
            <a:r>
              <a:rPr lang="en-US" dirty="0"/>
              <a:t>Let’s plot both:</a:t>
            </a:r>
          </a:p>
          <a:p>
            <a:pPr marL="0" indent="0">
              <a:buNone/>
            </a:pPr>
            <a:r>
              <a:rPr lang="en-US" dirty="0">
                <a:latin typeface="Consolas" panose="020B0609020204030204" pitchFamily="49" charset="0"/>
              </a:rPr>
              <a:t>&gt;&gt; plot( </a:t>
            </a:r>
            <a:r>
              <a:rPr lang="en-US" dirty="0" err="1">
                <a:latin typeface="Consolas" panose="020B0609020204030204" pitchFamily="49" charset="0"/>
              </a:rPr>
              <a:t>xs</a:t>
            </a:r>
            <a:r>
              <a:rPr lang="en-US" dirty="0">
                <a:latin typeface="Consolas" panose="020B0609020204030204" pitchFamily="49" charset="0"/>
              </a:rPr>
              <a:t>, log( </a:t>
            </a:r>
            <a:r>
              <a:rPr lang="en-US" dirty="0" err="1">
                <a:latin typeface="Consolas" panose="020B0609020204030204" pitchFamily="49" charset="0"/>
              </a:rPr>
              <a:t>ys</a:t>
            </a:r>
            <a:r>
              <a:rPr lang="en-US" dirty="0">
                <a:latin typeface="Consolas" panose="020B0609020204030204" pitchFamily="49" charset="0"/>
              </a:rPr>
              <a:t> ), 'o' );</a:t>
            </a:r>
          </a:p>
          <a:p>
            <a:pPr marL="0" indent="0">
              <a:buNone/>
            </a:pPr>
            <a:r>
              <a:rPr lang="en-US" dirty="0">
                <a:latin typeface="Consolas" panose="020B0609020204030204" pitchFamily="49" charset="0"/>
              </a:rPr>
              <a:t>&gt;&gt; plot( log( </a:t>
            </a:r>
            <a:r>
              <a:rPr lang="en-US" dirty="0" err="1">
                <a:latin typeface="Consolas" panose="020B0609020204030204" pitchFamily="49" charset="0"/>
              </a:rPr>
              <a:t>xs</a:t>
            </a:r>
            <a:r>
              <a:rPr lang="en-US" dirty="0">
                <a:latin typeface="Consolas" panose="020B0609020204030204" pitchFamily="49" charset="0"/>
              </a:rPr>
              <a:t> ), log( </a:t>
            </a:r>
            <a:r>
              <a:rPr lang="en-US" dirty="0" err="1">
                <a:latin typeface="Consolas" panose="020B0609020204030204" pitchFamily="49" charset="0"/>
              </a:rPr>
              <a:t>ys</a:t>
            </a:r>
            <a:r>
              <a:rPr lang="en-US" dirty="0">
                <a:latin typeface="Consolas" panose="020B0609020204030204" pitchFamily="49" charset="0"/>
              </a:rPr>
              <a:t> ), 'o' );</a:t>
            </a:r>
          </a:p>
        </p:txBody>
      </p:sp>
      <p:sp>
        <p:nvSpPr>
          <p:cNvPr id="4" name="Footer Placeholder 3">
            <a:extLst>
              <a:ext uri="{FF2B5EF4-FFF2-40B4-BE49-F238E27FC236}">
                <a16:creationId xmlns:a16="http://schemas.microsoft.com/office/drawing/2014/main" id="{20AF4281-0844-4320-B066-6CB1B6CA885A}"/>
              </a:ext>
            </a:extLst>
          </p:cNvPr>
          <p:cNvSpPr>
            <a:spLocks noGrp="1"/>
          </p:cNvSpPr>
          <p:nvPr>
            <p:ph type="ftr" sz="quarter" idx="11"/>
          </p:nvPr>
        </p:nvSpPr>
        <p:spPr/>
        <p:txBody>
          <a:bodyPr/>
          <a:lstStyle/>
          <a:p>
            <a:r>
              <a:rPr lang="en-US"/>
              <a:t>Polynomial and exponential growth</a:t>
            </a:r>
            <a:endParaRPr lang="en-CA" dirty="0"/>
          </a:p>
        </p:txBody>
      </p:sp>
      <p:sp>
        <p:nvSpPr>
          <p:cNvPr id="5" name="Slide Number Placeholder 4">
            <a:extLst>
              <a:ext uri="{FF2B5EF4-FFF2-40B4-BE49-F238E27FC236}">
                <a16:creationId xmlns:a16="http://schemas.microsoft.com/office/drawing/2014/main" id="{7B2EDADB-0E96-4881-BBDF-9C39875A2362}"/>
              </a:ext>
            </a:extLst>
          </p:cNvPr>
          <p:cNvSpPr>
            <a:spLocks noGrp="1"/>
          </p:cNvSpPr>
          <p:nvPr>
            <p:ph type="sldNum" sz="quarter" idx="12"/>
          </p:nvPr>
        </p:nvSpPr>
        <p:spPr/>
        <p:txBody>
          <a:bodyPr/>
          <a:lstStyle/>
          <a:p>
            <a:fld id="{42EF6DC8-DA9C-4533-8A40-BB00A2545AF8}" type="slidenum">
              <a:rPr lang="en-CA" smtClean="0"/>
              <a:pPr/>
              <a:t>38</a:t>
            </a:fld>
            <a:endParaRPr lang="en-CA"/>
          </a:p>
        </p:txBody>
      </p:sp>
      <p:cxnSp>
        <p:nvCxnSpPr>
          <p:cNvPr id="8" name="Straight Connector 7">
            <a:extLst>
              <a:ext uri="{FF2B5EF4-FFF2-40B4-BE49-F238E27FC236}">
                <a16:creationId xmlns:a16="http://schemas.microsoft.com/office/drawing/2014/main" id="{49B25905-811C-4260-A722-D87CD024CA66}"/>
              </a:ext>
            </a:extLst>
          </p:cNvPr>
          <p:cNvCxnSpPr>
            <a:cxnSpLocks/>
          </p:cNvCxnSpPr>
          <p:nvPr/>
        </p:nvCxnSpPr>
        <p:spPr>
          <a:xfrm flipH="1">
            <a:off x="4991450" y="3707933"/>
            <a:ext cx="2562656" cy="209745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C78FFEA-82D0-4DB6-827D-CBB6A213B7D9}"/>
              </a:ext>
            </a:extLst>
          </p:cNvPr>
          <p:cNvCxnSpPr>
            <a:cxnSpLocks/>
          </p:cNvCxnSpPr>
          <p:nvPr/>
        </p:nvCxnSpPr>
        <p:spPr>
          <a:xfrm flipH="1">
            <a:off x="1065402" y="3842157"/>
            <a:ext cx="2550253" cy="196322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27" name="Audio 26">
            <a:hlinkClick r:id="" action="ppaction://media"/>
            <a:extLst>
              <a:ext uri="{FF2B5EF4-FFF2-40B4-BE49-F238E27FC236}">
                <a16:creationId xmlns:a16="http://schemas.microsoft.com/office/drawing/2014/main" id="{947BA5E8-E365-4AEB-BC6F-F639F39A464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67541714"/>
      </p:ext>
    </p:extLst>
  </p:cSld>
  <p:clrMapOvr>
    <a:masterClrMapping/>
  </p:clrMapOvr>
  <mc:AlternateContent xmlns:mc="http://schemas.openxmlformats.org/markup-compatibility/2006">
    <mc:Choice xmlns:p14="http://schemas.microsoft.com/office/powerpoint/2010/main" Requires="p14">
      <p:transition spd="slow" p14:dur="2000" advTm="50357"/>
    </mc:Choice>
    <mc:Fallback>
      <p:transition spd="slow" advTm="50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39096-01D6-4B80-A10D-5B8A6AC9DD63}"/>
              </a:ext>
            </a:extLst>
          </p:cNvPr>
          <p:cNvSpPr>
            <a:spLocks noGrp="1"/>
          </p:cNvSpPr>
          <p:nvPr>
            <p:ph type="title"/>
          </p:nvPr>
        </p:nvSpPr>
        <p:spPr/>
        <p:txBody>
          <a:bodyPr/>
          <a:lstStyle/>
          <a:p>
            <a:r>
              <a:rPr lang="en-US" dirty="0"/>
              <a:t>Example 1</a:t>
            </a:r>
          </a:p>
        </p:txBody>
      </p:sp>
      <p:sp>
        <p:nvSpPr>
          <p:cNvPr id="3" name="Content Placeholder 2">
            <a:extLst>
              <a:ext uri="{FF2B5EF4-FFF2-40B4-BE49-F238E27FC236}">
                <a16:creationId xmlns:a16="http://schemas.microsoft.com/office/drawing/2014/main" id="{959435B5-937E-4E59-97B3-AA8DFAB6A994}"/>
              </a:ext>
            </a:extLst>
          </p:cNvPr>
          <p:cNvSpPr>
            <a:spLocks noGrp="1"/>
          </p:cNvSpPr>
          <p:nvPr>
            <p:ph idx="1"/>
          </p:nvPr>
        </p:nvSpPr>
        <p:spPr/>
        <p:txBody>
          <a:bodyPr/>
          <a:lstStyle/>
          <a:p>
            <a:r>
              <a:rPr lang="en-US" dirty="0"/>
              <a:t>We can find the best-fitting exponential curve:</a:t>
            </a:r>
          </a:p>
          <a:p>
            <a:pPr marL="0" indent="0">
              <a:buNone/>
            </a:pPr>
            <a:r>
              <a:rPr lang="en-US" dirty="0">
                <a:latin typeface="Consolas" panose="020B0609020204030204" pitchFamily="49" charset="0"/>
              </a:rPr>
              <a:t>&gt;&gt; V = [ones(9,1) </a:t>
            </a:r>
            <a:r>
              <a:rPr lang="en-US" dirty="0" err="1">
                <a:latin typeface="Consolas" panose="020B0609020204030204" pitchFamily="49" charset="0"/>
              </a:rPr>
              <a:t>xs</a:t>
            </a:r>
            <a:r>
              <a:rPr lang="en-US" dirty="0">
                <a:latin typeface="Consolas" panose="020B0609020204030204" pitchFamily="49" charset="0"/>
              </a:rPr>
              <a:t>];</a:t>
            </a:r>
          </a:p>
          <a:p>
            <a:pPr marL="0" indent="0">
              <a:buNone/>
            </a:pPr>
            <a:r>
              <a:rPr lang="en-US" dirty="0">
                <a:latin typeface="Consolas" panose="020B0609020204030204" pitchFamily="49" charset="0"/>
              </a:rPr>
              <a:t>&gt;&gt; a = V \ log( </a:t>
            </a:r>
            <a:r>
              <a:rPr lang="en-US" dirty="0" err="1">
                <a:latin typeface="Consolas" panose="020B0609020204030204" pitchFamily="49" charset="0"/>
              </a:rPr>
              <a:t>ys</a:t>
            </a:r>
            <a:r>
              <a:rPr lang="en-US" dirty="0">
                <a:latin typeface="Consolas" panose="020B0609020204030204" pitchFamily="49" charset="0"/>
              </a:rPr>
              <a:t> )</a:t>
            </a:r>
          </a:p>
          <a:p>
            <a:pPr marL="0" indent="0">
              <a:buNone/>
            </a:pPr>
            <a:r>
              <a:rPr lang="en-US" dirty="0">
                <a:latin typeface="Consolas" panose="020B0609020204030204" pitchFamily="49" charset="0"/>
              </a:rPr>
              <a:t>    a =</a:t>
            </a:r>
          </a:p>
          <a:p>
            <a:pPr marL="0" indent="0">
              <a:buNone/>
            </a:pPr>
            <a:r>
              <a:rPr lang="en-US" dirty="0">
                <a:latin typeface="Consolas" panose="020B0609020204030204" pitchFamily="49" charset="0"/>
              </a:rPr>
              <a:t>       1.576485560599445</a:t>
            </a:r>
          </a:p>
          <a:p>
            <a:pPr marL="0" indent="0">
              <a:buNone/>
            </a:pPr>
            <a:r>
              <a:rPr lang="en-US" dirty="0">
                <a:latin typeface="Consolas" panose="020B0609020204030204" pitchFamily="49" charset="0"/>
              </a:rPr>
              <a:t>       0.155801668985937</a:t>
            </a:r>
          </a:p>
          <a:p>
            <a:pPr marL="0" indent="0">
              <a:buNone/>
            </a:pPr>
            <a:r>
              <a:rPr lang="en-US" dirty="0">
                <a:latin typeface="Consolas" panose="020B0609020204030204" pitchFamily="49" charset="0"/>
              </a:rPr>
              <a:t>&gt;&gt; exp( a(1) )</a:t>
            </a:r>
          </a:p>
          <a:p>
            <a:pPr marL="0" indent="0">
              <a:buNone/>
            </a:pPr>
            <a:r>
              <a:rPr lang="en-US" dirty="0">
                <a:latin typeface="Consolas" panose="020B0609020204030204" pitchFamily="49" charset="0"/>
              </a:rPr>
              <a:t>    </a:t>
            </a:r>
            <a:r>
              <a:rPr lang="en-US" dirty="0" err="1">
                <a:latin typeface="Consolas" panose="020B0609020204030204" pitchFamily="49" charset="0"/>
              </a:rPr>
              <a:t>ans</a:t>
            </a:r>
            <a:r>
              <a:rPr lang="en-US" dirty="0">
                <a:latin typeface="Consolas" panose="020B0609020204030204" pitchFamily="49" charset="0"/>
              </a:rPr>
              <a:t> = 4.837923310623190</a:t>
            </a:r>
          </a:p>
        </p:txBody>
      </p:sp>
      <p:sp>
        <p:nvSpPr>
          <p:cNvPr id="4" name="Footer Placeholder 3">
            <a:extLst>
              <a:ext uri="{FF2B5EF4-FFF2-40B4-BE49-F238E27FC236}">
                <a16:creationId xmlns:a16="http://schemas.microsoft.com/office/drawing/2014/main" id="{20AF4281-0844-4320-B066-6CB1B6CA885A}"/>
              </a:ext>
            </a:extLst>
          </p:cNvPr>
          <p:cNvSpPr>
            <a:spLocks noGrp="1"/>
          </p:cNvSpPr>
          <p:nvPr>
            <p:ph type="ftr" sz="quarter" idx="11"/>
          </p:nvPr>
        </p:nvSpPr>
        <p:spPr/>
        <p:txBody>
          <a:bodyPr/>
          <a:lstStyle/>
          <a:p>
            <a:r>
              <a:rPr lang="en-US"/>
              <a:t>Polynomial and exponential growth</a:t>
            </a:r>
            <a:endParaRPr lang="en-CA" dirty="0"/>
          </a:p>
        </p:txBody>
      </p:sp>
      <p:sp>
        <p:nvSpPr>
          <p:cNvPr id="5" name="Slide Number Placeholder 4">
            <a:extLst>
              <a:ext uri="{FF2B5EF4-FFF2-40B4-BE49-F238E27FC236}">
                <a16:creationId xmlns:a16="http://schemas.microsoft.com/office/drawing/2014/main" id="{7B2EDADB-0E96-4881-BBDF-9C39875A2362}"/>
              </a:ext>
            </a:extLst>
          </p:cNvPr>
          <p:cNvSpPr>
            <a:spLocks noGrp="1"/>
          </p:cNvSpPr>
          <p:nvPr>
            <p:ph type="sldNum" sz="quarter" idx="12"/>
          </p:nvPr>
        </p:nvSpPr>
        <p:spPr/>
        <p:txBody>
          <a:bodyPr/>
          <a:lstStyle/>
          <a:p>
            <a:fld id="{42EF6DC8-DA9C-4533-8A40-BB00A2545AF8}" type="slidenum">
              <a:rPr lang="en-CA" smtClean="0"/>
              <a:pPr/>
              <a:t>39</a:t>
            </a:fld>
            <a:endParaRPr lang="en-CA"/>
          </a:p>
        </p:txBody>
      </p:sp>
      <p:graphicFrame>
        <p:nvGraphicFramePr>
          <p:cNvPr id="11" name="Object 10">
            <a:extLst>
              <a:ext uri="{FF2B5EF4-FFF2-40B4-BE49-F238E27FC236}">
                <a16:creationId xmlns:a16="http://schemas.microsoft.com/office/drawing/2014/main" id="{496FF286-A8E0-42AE-991E-6073A93137C8}"/>
              </a:ext>
            </a:extLst>
          </p:cNvPr>
          <p:cNvGraphicFramePr>
            <a:graphicFrameLocks noChangeAspect="1"/>
          </p:cNvGraphicFramePr>
          <p:nvPr>
            <p:extLst>
              <p:ext uri="{D42A27DB-BD31-4B8C-83A1-F6EECF244321}">
                <p14:modId xmlns:p14="http://schemas.microsoft.com/office/powerpoint/2010/main" val="3426570095"/>
              </p:ext>
            </p:extLst>
          </p:nvPr>
        </p:nvGraphicFramePr>
        <p:xfrm>
          <a:off x="3325177" y="4927688"/>
          <a:ext cx="2493645" cy="492443"/>
        </p:xfrm>
        <a:graphic>
          <a:graphicData uri="http://schemas.openxmlformats.org/presentationml/2006/ole">
            <mc:AlternateContent xmlns:mc="http://schemas.openxmlformats.org/markup-compatibility/2006">
              <mc:Choice xmlns:v="urn:schemas-microsoft-com:vml" Requires="v">
                <p:oleObj name="Equation" r:id="rId5" imgW="1282680" imgH="253800" progId="Equation.DSMT4">
                  <p:embed/>
                </p:oleObj>
              </mc:Choice>
              <mc:Fallback>
                <p:oleObj name="Equation" r:id="rId5" imgW="1282680" imgH="253800" progId="Equation.DSMT4">
                  <p:embed/>
                  <p:pic>
                    <p:nvPicPr>
                      <p:cNvPr id="9" name="Object 8">
                        <a:extLst>
                          <a:ext uri="{FF2B5EF4-FFF2-40B4-BE49-F238E27FC236}">
                            <a16:creationId xmlns:a16="http://schemas.microsoft.com/office/drawing/2014/main" id="{EDD9DEEE-3DBF-4BE4-BA7C-34A1C6917F8E}"/>
                          </a:ext>
                        </a:extLst>
                      </p:cNvPr>
                      <p:cNvPicPr/>
                      <p:nvPr/>
                    </p:nvPicPr>
                    <p:blipFill>
                      <a:blip r:embed="rId6"/>
                      <a:stretch>
                        <a:fillRect/>
                      </a:stretch>
                    </p:blipFill>
                    <p:spPr>
                      <a:xfrm>
                        <a:off x="3325177" y="4927688"/>
                        <a:ext cx="2493645" cy="492443"/>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FBD033B8-38B9-46ED-9CEF-ABA25411F3F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56164586"/>
      </p:ext>
    </p:extLst>
  </p:cSld>
  <p:clrMapOvr>
    <a:masterClrMapping/>
  </p:clrMapOvr>
  <mc:AlternateContent xmlns:mc="http://schemas.openxmlformats.org/markup-compatibility/2006">
    <mc:Choice xmlns:p14="http://schemas.microsoft.com/office/powerpoint/2010/main" Requires="p14">
      <p:transition spd="slow" p14:dur="2000" advTm="78216"/>
    </mc:Choice>
    <mc:Fallback>
      <p:transition spd="slow" advTm="78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charRg st="48" end="7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charRg st="71" end="9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Fitting linear combinations of functions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534400" cy="4525963"/>
          </a:xfrm>
        </p:spPr>
        <p:txBody>
          <a:bodyPr/>
          <a:lstStyle/>
          <a:p>
            <a:r>
              <a:rPr lang="en-US" dirty="0"/>
              <a:t>You can also fit any linear combination of functions:</a:t>
            </a:r>
          </a:p>
          <a:p>
            <a:pPr marL="0" indent="0">
              <a:buNone/>
            </a:pPr>
            <a:r>
              <a:rPr lang="en-US" dirty="0"/>
              <a:t>	</a:t>
            </a:r>
            <a:r>
              <a:rPr lang="en-US" dirty="0">
                <a:latin typeface="Times New Roman" panose="02020603050405020304" pitchFamily="18" charset="0"/>
              </a:rPr>
              <a:t>		</a:t>
            </a:r>
            <a:r>
              <a:rPr lang="en-US" i="1" dirty="0">
                <a:latin typeface="Times New Roman" panose="02020603050405020304" pitchFamily="18" charset="0"/>
              </a:rPr>
              <a:t>T</a:t>
            </a:r>
            <a:r>
              <a:rPr lang="en-US" dirty="0">
                <a:latin typeface="Times New Roman" panose="02020603050405020304" pitchFamily="18" charset="0"/>
              </a:rPr>
              <a:t> = </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b </a:t>
            </a:r>
            <a:r>
              <a:rPr lang="en-US" dirty="0">
                <a:latin typeface="Times New Roman" panose="02020603050405020304" pitchFamily="18" charset="0"/>
              </a:rPr>
              <a:t>ln(</a:t>
            </a:r>
            <a:r>
              <a:rPr lang="en-US" i="1" dirty="0">
                <a:latin typeface="Times New Roman" panose="02020603050405020304" pitchFamily="18" charset="0"/>
              </a:rPr>
              <a:t>n</a:t>
            </a:r>
            <a:r>
              <a:rPr lang="en-US" dirty="0">
                <a:latin typeface="Times New Roman" panose="02020603050405020304" pitchFamily="18" charset="0"/>
              </a:rPr>
              <a:t>)</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Polynomial and exponential growth</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cxnSp>
        <p:nvCxnSpPr>
          <p:cNvPr id="8" name="Straight Connector 7">
            <a:extLst>
              <a:ext uri="{FF2B5EF4-FFF2-40B4-BE49-F238E27FC236}">
                <a16:creationId xmlns:a16="http://schemas.microsoft.com/office/drawing/2014/main" id="{30111E5E-EBAF-4A16-9586-B43BADC98097}"/>
              </a:ext>
            </a:extLst>
          </p:cNvPr>
          <p:cNvCxnSpPr>
            <a:cxnSpLocks/>
          </p:cNvCxnSpPr>
          <p:nvPr/>
        </p:nvCxnSpPr>
        <p:spPr>
          <a:xfrm>
            <a:off x="911536" y="2409713"/>
            <a:ext cx="0" cy="293683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19616A4-A28E-468A-A20E-28B35490EC2F}"/>
              </a:ext>
            </a:extLst>
          </p:cNvPr>
          <p:cNvCxnSpPr>
            <a:cxnSpLocks/>
          </p:cNvCxnSpPr>
          <p:nvPr/>
        </p:nvCxnSpPr>
        <p:spPr>
          <a:xfrm flipH="1">
            <a:off x="909168" y="4599929"/>
            <a:ext cx="456124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F27891D-7A4C-4F25-8427-9ABEB6F8E847}"/>
              </a:ext>
            </a:extLst>
          </p:cNvPr>
          <p:cNvSpPr txBox="1"/>
          <p:nvPr/>
        </p:nvSpPr>
        <p:spPr>
          <a:xfrm>
            <a:off x="2989626" y="4732347"/>
            <a:ext cx="364291"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endParaRPr lang="en-US" i="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98334E6-B962-45F9-8DC1-CAD7CC541A95}"/>
              </a:ext>
            </a:extLst>
          </p:cNvPr>
          <p:cNvSpPr txBox="1"/>
          <p:nvPr/>
        </p:nvSpPr>
        <p:spPr>
          <a:xfrm>
            <a:off x="316690" y="3436327"/>
            <a:ext cx="364291"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lang="en-US" i="1" dirty="0">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906036A7-B1F8-4204-84F4-E80477E87FE3}"/>
              </a:ext>
            </a:extLst>
          </p:cNvPr>
          <p:cNvSpPr/>
          <p:nvPr/>
        </p:nvSpPr>
        <p:spPr>
          <a:xfrm>
            <a:off x="4353197" y="279718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60B19A9-5928-46C1-BFB7-F70589ED161C}"/>
              </a:ext>
            </a:extLst>
          </p:cNvPr>
          <p:cNvSpPr/>
          <p:nvPr/>
        </p:nvSpPr>
        <p:spPr>
          <a:xfrm>
            <a:off x="3853590" y="309187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CE68068-5720-43B6-A662-8AFC59E6DC17}"/>
              </a:ext>
            </a:extLst>
          </p:cNvPr>
          <p:cNvSpPr/>
          <p:nvPr/>
        </p:nvSpPr>
        <p:spPr>
          <a:xfrm>
            <a:off x="4084146" y="260455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595DA92-328E-4118-89D0-F28C11728C15}"/>
              </a:ext>
            </a:extLst>
          </p:cNvPr>
          <p:cNvSpPr/>
          <p:nvPr/>
        </p:nvSpPr>
        <p:spPr>
          <a:xfrm>
            <a:off x="2821713" y="323747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F71FC2D-B078-486C-B390-7584D86BFDF8}"/>
              </a:ext>
            </a:extLst>
          </p:cNvPr>
          <p:cNvSpPr/>
          <p:nvPr/>
        </p:nvSpPr>
        <p:spPr>
          <a:xfrm>
            <a:off x="4867571" y="324689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2797569-D1CE-42DF-A713-AB37D88098D1}"/>
              </a:ext>
            </a:extLst>
          </p:cNvPr>
          <p:cNvSpPr/>
          <p:nvPr/>
        </p:nvSpPr>
        <p:spPr>
          <a:xfrm>
            <a:off x="3274570" y="3154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DA6AFA0-A284-4DD6-9CC2-FC1DCBD617A6}"/>
              </a:ext>
            </a:extLst>
          </p:cNvPr>
          <p:cNvSpPr/>
          <p:nvPr/>
        </p:nvSpPr>
        <p:spPr>
          <a:xfrm>
            <a:off x="2781572" y="387555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A82F607-A004-419D-B7CE-17C9B38A1EA3}"/>
              </a:ext>
            </a:extLst>
          </p:cNvPr>
          <p:cNvSpPr/>
          <p:nvPr/>
        </p:nvSpPr>
        <p:spPr>
          <a:xfrm>
            <a:off x="1398607" y="650386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D9C1262-13D5-4C50-A62A-080D1001418E}"/>
              </a:ext>
            </a:extLst>
          </p:cNvPr>
          <p:cNvSpPr/>
          <p:nvPr/>
        </p:nvSpPr>
        <p:spPr>
          <a:xfrm>
            <a:off x="2277905" y="3771741"/>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E1A9A85-0CA1-4346-8017-2C242DEBFACB}"/>
              </a:ext>
            </a:extLst>
          </p:cNvPr>
          <p:cNvSpPr/>
          <p:nvPr/>
        </p:nvSpPr>
        <p:spPr>
          <a:xfrm>
            <a:off x="1704850" y="60735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02BB1C8-6D2C-4227-B74A-DC1F1B6CB1D0}"/>
              </a:ext>
            </a:extLst>
          </p:cNvPr>
          <p:cNvSpPr/>
          <p:nvPr/>
        </p:nvSpPr>
        <p:spPr>
          <a:xfrm>
            <a:off x="4440892" y="312828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844D03A-2C82-45F2-8C58-C1F7AA4AE195}"/>
              </a:ext>
            </a:extLst>
          </p:cNvPr>
          <p:cNvSpPr/>
          <p:nvPr/>
        </p:nvSpPr>
        <p:spPr>
          <a:xfrm>
            <a:off x="3853590" y="360605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E28733F-1A82-47CF-8503-D309B7930321}"/>
              </a:ext>
            </a:extLst>
          </p:cNvPr>
          <p:cNvSpPr/>
          <p:nvPr/>
        </p:nvSpPr>
        <p:spPr>
          <a:xfrm>
            <a:off x="1858150" y="428036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FA00831-08B5-4467-BA10-CB04963626D0}"/>
              </a:ext>
            </a:extLst>
          </p:cNvPr>
          <p:cNvSpPr/>
          <p:nvPr/>
        </p:nvSpPr>
        <p:spPr>
          <a:xfrm>
            <a:off x="2579490" y="3501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DB53610-40F7-436D-8980-E802227328C0}"/>
              </a:ext>
            </a:extLst>
          </p:cNvPr>
          <p:cNvSpPr/>
          <p:nvPr/>
        </p:nvSpPr>
        <p:spPr>
          <a:xfrm>
            <a:off x="5128535" y="280593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DC72921-0346-4CC5-8954-6A36B7441695}"/>
              </a:ext>
            </a:extLst>
          </p:cNvPr>
          <p:cNvSpPr/>
          <p:nvPr/>
        </p:nvSpPr>
        <p:spPr>
          <a:xfrm>
            <a:off x="3308197" y="3914371"/>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2FE9A10-CC28-43D5-A86B-802C92C29F8A}"/>
              </a:ext>
            </a:extLst>
          </p:cNvPr>
          <p:cNvSpPr/>
          <p:nvPr/>
        </p:nvSpPr>
        <p:spPr>
          <a:xfrm>
            <a:off x="3366010" y="354712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32DEA4B-96F7-43A8-B99F-0F5CE6A6CE9A}"/>
              </a:ext>
            </a:extLst>
          </p:cNvPr>
          <p:cNvSpPr/>
          <p:nvPr/>
        </p:nvSpPr>
        <p:spPr>
          <a:xfrm>
            <a:off x="4642123" y="279718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C479B7F0-1312-4DEC-85DE-882B108A54EF}"/>
              </a:ext>
            </a:extLst>
          </p:cNvPr>
          <p:cNvSpPr/>
          <p:nvPr/>
        </p:nvSpPr>
        <p:spPr>
          <a:xfrm>
            <a:off x="3664200" y="329063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6B4EE32-BF6D-4DC9-9AB2-74D0F2B70C26}"/>
              </a:ext>
            </a:extLst>
          </p:cNvPr>
          <p:cNvSpPr/>
          <p:nvPr/>
        </p:nvSpPr>
        <p:spPr>
          <a:xfrm>
            <a:off x="4772427" y="306580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5B604A17-56EE-460A-B4FB-89D86D78838D}"/>
              </a:ext>
            </a:extLst>
          </p:cNvPr>
          <p:cNvSpPr/>
          <p:nvPr/>
        </p:nvSpPr>
        <p:spPr>
          <a:xfrm>
            <a:off x="1567690" y="524346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0378D8C2-B7ED-47A4-B8FC-E2E206CAEB36}"/>
              </a:ext>
            </a:extLst>
          </p:cNvPr>
          <p:cNvSpPr/>
          <p:nvPr/>
        </p:nvSpPr>
        <p:spPr>
          <a:xfrm>
            <a:off x="5230466" y="3154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EE6B8E7E-8C01-40F9-A6A4-DAD624760A80}"/>
              </a:ext>
            </a:extLst>
          </p:cNvPr>
          <p:cNvSpPr/>
          <p:nvPr/>
        </p:nvSpPr>
        <p:spPr>
          <a:xfrm>
            <a:off x="2413511" y="406818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DDBA1A4-B1D4-41A4-A1C0-A62398F4E66B}"/>
              </a:ext>
            </a:extLst>
          </p:cNvPr>
          <p:cNvSpPr/>
          <p:nvPr/>
        </p:nvSpPr>
        <p:spPr>
          <a:xfrm>
            <a:off x="2850508" y="360784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F6CC15F5-090A-4C77-B0F1-6F95172516A6}"/>
              </a:ext>
            </a:extLst>
          </p:cNvPr>
          <p:cNvSpPr/>
          <p:nvPr/>
        </p:nvSpPr>
        <p:spPr>
          <a:xfrm>
            <a:off x="1613410" y="591433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3CC0EBD1-232E-4478-B11B-1F8C9FFC77C1}"/>
              </a:ext>
            </a:extLst>
          </p:cNvPr>
          <p:cNvSpPr/>
          <p:nvPr/>
        </p:nvSpPr>
        <p:spPr>
          <a:xfrm>
            <a:off x="4172081" y="298793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33158C2-6AB4-44B9-A227-F453D21428AB}"/>
              </a:ext>
            </a:extLst>
          </p:cNvPr>
          <p:cNvSpPr/>
          <p:nvPr/>
        </p:nvSpPr>
        <p:spPr>
          <a:xfrm>
            <a:off x="1903870" y="494916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2364DFF1-706C-4796-8249-E0676401EA95}"/>
              </a:ext>
            </a:extLst>
          </p:cNvPr>
          <p:cNvSpPr/>
          <p:nvPr/>
        </p:nvSpPr>
        <p:spPr>
          <a:xfrm>
            <a:off x="1426334" y="2797189"/>
            <a:ext cx="3895569" cy="3798111"/>
          </a:xfrm>
          <a:custGeom>
            <a:avLst/>
            <a:gdLst>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 name="connsiteX0" fmla="*/ 0 w 3934436"/>
              <a:gd name="connsiteY0" fmla="*/ 2080469 h 2080469"/>
              <a:gd name="connsiteX1" fmla="*/ 3934436 w 3934436"/>
              <a:gd name="connsiteY1" fmla="*/ 0 h 2080469"/>
              <a:gd name="connsiteX2" fmla="*/ 3934436 w 3934436"/>
              <a:gd name="connsiteY2" fmla="*/ 0 h 2080469"/>
            </a:gdLst>
            <a:ahLst/>
            <a:cxnLst>
              <a:cxn ang="0">
                <a:pos x="connsiteX0" y="connsiteY0"/>
              </a:cxn>
              <a:cxn ang="0">
                <a:pos x="connsiteX1" y="connsiteY1"/>
              </a:cxn>
              <a:cxn ang="0">
                <a:pos x="connsiteX2" y="connsiteY2"/>
              </a:cxn>
            </a:cxnLst>
            <a:rect l="l" t="t" r="r" b="b"/>
            <a:pathLst>
              <a:path w="3934436" h="2080469">
                <a:moveTo>
                  <a:pt x="0" y="2080469"/>
                </a:moveTo>
                <a:cubicBezTo>
                  <a:pt x="289535" y="671879"/>
                  <a:pt x="1439332" y="306428"/>
                  <a:pt x="3934436" y="0"/>
                </a:cubicBezTo>
                <a:lnTo>
                  <a:pt x="3934436" y="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1" name="Object 40">
            <a:extLst>
              <a:ext uri="{FF2B5EF4-FFF2-40B4-BE49-F238E27FC236}">
                <a16:creationId xmlns:a16="http://schemas.microsoft.com/office/drawing/2014/main" id="{1456D1FA-AA57-453A-A004-853ECB58C6CE}"/>
              </a:ext>
            </a:extLst>
          </p:cNvPr>
          <p:cNvGraphicFramePr>
            <a:graphicFrameLocks noChangeAspect="1"/>
          </p:cNvGraphicFramePr>
          <p:nvPr>
            <p:extLst>
              <p:ext uri="{D42A27DB-BD31-4B8C-83A1-F6EECF244321}">
                <p14:modId xmlns:p14="http://schemas.microsoft.com/office/powerpoint/2010/main" val="1495989740"/>
              </p:ext>
            </p:extLst>
          </p:nvPr>
        </p:nvGraphicFramePr>
        <p:xfrm>
          <a:off x="5688412" y="2374900"/>
          <a:ext cx="1887537" cy="2108200"/>
        </p:xfrm>
        <a:graphic>
          <a:graphicData uri="http://schemas.openxmlformats.org/presentationml/2006/ole">
            <mc:AlternateContent xmlns:mc="http://schemas.openxmlformats.org/markup-compatibility/2006">
              <mc:Choice xmlns:v="urn:schemas-microsoft-com:vml" Requires="v">
                <p:oleObj name="Equation" r:id="rId5" imgW="1066680" imgH="1193760" progId="Equation.DSMT4">
                  <p:embed/>
                </p:oleObj>
              </mc:Choice>
              <mc:Fallback>
                <p:oleObj name="Equation" r:id="rId5" imgW="1066680" imgH="1193760" progId="Equation.DSMT4">
                  <p:embed/>
                  <p:pic>
                    <p:nvPicPr>
                      <p:cNvPr id="6" name="Object 5">
                        <a:extLst>
                          <a:ext uri="{FF2B5EF4-FFF2-40B4-BE49-F238E27FC236}">
                            <a16:creationId xmlns:a16="http://schemas.microsoft.com/office/drawing/2014/main" id="{312EC3D3-BAE7-462D-BDE0-6331AB6F1017}"/>
                          </a:ext>
                        </a:extLst>
                      </p:cNvPr>
                      <p:cNvPicPr/>
                      <p:nvPr/>
                    </p:nvPicPr>
                    <p:blipFill>
                      <a:blip r:embed="rId6"/>
                      <a:stretch>
                        <a:fillRect/>
                      </a:stretch>
                    </p:blipFill>
                    <p:spPr>
                      <a:xfrm>
                        <a:off x="5688412" y="2374900"/>
                        <a:ext cx="1887537" cy="2108200"/>
                      </a:xfrm>
                      <a:prstGeom prst="rect">
                        <a:avLst/>
                      </a:prstGeom>
                    </p:spPr>
                  </p:pic>
                </p:oleObj>
              </mc:Fallback>
            </mc:AlternateContent>
          </a:graphicData>
        </a:graphic>
      </p:graphicFrame>
      <p:graphicFrame>
        <p:nvGraphicFramePr>
          <p:cNvPr id="42" name="Object 41">
            <a:extLst>
              <a:ext uri="{FF2B5EF4-FFF2-40B4-BE49-F238E27FC236}">
                <a16:creationId xmlns:a16="http://schemas.microsoft.com/office/drawing/2014/main" id="{70941152-8F53-45FD-B087-A8A84716B503}"/>
              </a:ext>
            </a:extLst>
          </p:cNvPr>
          <p:cNvGraphicFramePr>
            <a:graphicFrameLocks noChangeAspect="1"/>
          </p:cNvGraphicFramePr>
          <p:nvPr>
            <p:extLst>
              <p:ext uri="{D42A27DB-BD31-4B8C-83A1-F6EECF244321}">
                <p14:modId xmlns:p14="http://schemas.microsoft.com/office/powerpoint/2010/main" val="2617576637"/>
              </p:ext>
            </p:extLst>
          </p:nvPr>
        </p:nvGraphicFramePr>
        <p:xfrm>
          <a:off x="7671004" y="2429797"/>
          <a:ext cx="1077912" cy="2063750"/>
        </p:xfrm>
        <a:graphic>
          <a:graphicData uri="http://schemas.openxmlformats.org/presentationml/2006/ole">
            <mc:AlternateContent xmlns:mc="http://schemas.openxmlformats.org/markup-compatibility/2006">
              <mc:Choice xmlns:v="urn:schemas-microsoft-com:vml" Requires="v">
                <p:oleObj name="Equation" r:id="rId7" imgW="609480" imgH="1168200" progId="Equation.DSMT4">
                  <p:embed/>
                </p:oleObj>
              </mc:Choice>
              <mc:Fallback>
                <p:oleObj name="Equation" r:id="rId7" imgW="609480" imgH="1168200" progId="Equation.DSMT4">
                  <p:embed/>
                  <p:pic>
                    <p:nvPicPr>
                      <p:cNvPr id="7" name="Object 6">
                        <a:extLst>
                          <a:ext uri="{FF2B5EF4-FFF2-40B4-BE49-F238E27FC236}">
                            <a16:creationId xmlns:a16="http://schemas.microsoft.com/office/drawing/2014/main" id="{1619372D-F4F7-4946-BE1F-CD995E4897A6}"/>
                          </a:ext>
                        </a:extLst>
                      </p:cNvPr>
                      <p:cNvPicPr/>
                      <p:nvPr/>
                    </p:nvPicPr>
                    <p:blipFill>
                      <a:blip r:embed="rId8"/>
                      <a:stretch>
                        <a:fillRect/>
                      </a:stretch>
                    </p:blipFill>
                    <p:spPr>
                      <a:xfrm>
                        <a:off x="7671004" y="2429797"/>
                        <a:ext cx="1077912" cy="2063750"/>
                      </a:xfrm>
                      <a:prstGeom prst="rect">
                        <a:avLst/>
                      </a:prstGeom>
                    </p:spPr>
                  </p:pic>
                </p:oleObj>
              </mc:Fallback>
            </mc:AlternateContent>
          </a:graphicData>
        </a:graphic>
      </p:graphicFrame>
      <p:graphicFrame>
        <p:nvGraphicFramePr>
          <p:cNvPr id="44" name="Object 43">
            <a:extLst>
              <a:ext uri="{FF2B5EF4-FFF2-40B4-BE49-F238E27FC236}">
                <a16:creationId xmlns:a16="http://schemas.microsoft.com/office/drawing/2014/main" id="{0EB1D529-27FC-4D34-B16F-BF57CF9357DD}"/>
              </a:ext>
            </a:extLst>
          </p:cNvPr>
          <p:cNvGraphicFramePr>
            <a:graphicFrameLocks noChangeAspect="1"/>
          </p:cNvGraphicFramePr>
          <p:nvPr>
            <p:extLst>
              <p:ext uri="{D42A27DB-BD31-4B8C-83A1-F6EECF244321}">
                <p14:modId xmlns:p14="http://schemas.microsoft.com/office/powerpoint/2010/main" val="1986836669"/>
              </p:ext>
            </p:extLst>
          </p:nvPr>
        </p:nvGraphicFramePr>
        <p:xfrm>
          <a:off x="6553200" y="4839443"/>
          <a:ext cx="1752600" cy="808037"/>
        </p:xfrm>
        <a:graphic>
          <a:graphicData uri="http://schemas.openxmlformats.org/presentationml/2006/ole">
            <mc:AlternateContent xmlns:mc="http://schemas.openxmlformats.org/markup-compatibility/2006">
              <mc:Choice xmlns:v="urn:schemas-microsoft-com:vml" Requires="v">
                <p:oleObj name="Equation" r:id="rId9" imgW="990360" imgH="457200" progId="Equation.DSMT4">
                  <p:embed/>
                </p:oleObj>
              </mc:Choice>
              <mc:Fallback>
                <p:oleObj name="Equation" r:id="rId9" imgW="990360" imgH="457200" progId="Equation.DSMT4">
                  <p:embed/>
                  <p:pic>
                    <p:nvPicPr>
                      <p:cNvPr id="9" name="Object 8">
                        <a:extLst>
                          <a:ext uri="{FF2B5EF4-FFF2-40B4-BE49-F238E27FC236}">
                            <a16:creationId xmlns:a16="http://schemas.microsoft.com/office/drawing/2014/main" id="{EDD9DEEE-3DBF-4BE4-BA7C-34A1C6917F8E}"/>
                          </a:ext>
                        </a:extLst>
                      </p:cNvPr>
                      <p:cNvPicPr/>
                      <p:nvPr/>
                    </p:nvPicPr>
                    <p:blipFill>
                      <a:blip r:embed="rId10"/>
                      <a:stretch>
                        <a:fillRect/>
                      </a:stretch>
                    </p:blipFill>
                    <p:spPr>
                      <a:xfrm>
                        <a:off x="6553200" y="4839443"/>
                        <a:ext cx="1752600" cy="808037"/>
                      </a:xfrm>
                      <a:prstGeom prst="rect">
                        <a:avLst/>
                      </a:prstGeom>
                    </p:spPr>
                  </p:pic>
                </p:oleObj>
              </mc:Fallback>
            </mc:AlternateContent>
          </a:graphicData>
        </a:graphic>
      </p:graphicFrame>
      <p:pic>
        <p:nvPicPr>
          <p:cNvPr id="46" name="Audio 45">
            <a:hlinkClick r:id="" action="ppaction://media"/>
            <a:extLst>
              <a:ext uri="{FF2B5EF4-FFF2-40B4-BE49-F238E27FC236}">
                <a16:creationId xmlns:a16="http://schemas.microsoft.com/office/drawing/2014/main" id="{3BE8F660-AD5C-472E-A08F-6709287D0415}"/>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21917809"/>
      </p:ext>
    </p:extLst>
  </p:cSld>
  <p:clrMapOvr>
    <a:masterClrMapping/>
  </p:clrMapOvr>
  <mc:AlternateContent xmlns:mc="http://schemas.openxmlformats.org/markup-compatibility/2006">
    <mc:Choice xmlns:p14="http://schemas.microsoft.com/office/powerpoint/2010/main" Requires="p14">
      <p:transition spd="slow" p14:dur="2000" advTm="86374"/>
    </mc:Choice>
    <mc:Fallback>
      <p:transition spd="slow" advTm="86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6"/>
                </p:tgtEl>
              </p:cMediaNode>
            </p:audio>
          </p:childTnLst>
        </p:cTn>
      </p:par>
    </p:tnLst>
    <p:bldLst>
      <p:bldP spid="4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39096-01D6-4B80-A10D-5B8A6AC9DD63}"/>
              </a:ext>
            </a:extLst>
          </p:cNvPr>
          <p:cNvSpPr>
            <a:spLocks noGrp="1"/>
          </p:cNvSpPr>
          <p:nvPr>
            <p:ph type="title"/>
          </p:nvPr>
        </p:nvSpPr>
        <p:spPr/>
        <p:txBody>
          <a:bodyPr/>
          <a:lstStyle/>
          <a:p>
            <a:r>
              <a:rPr lang="en-US" dirty="0"/>
              <a:t>Example 1</a:t>
            </a:r>
          </a:p>
        </p:txBody>
      </p:sp>
      <p:sp>
        <p:nvSpPr>
          <p:cNvPr id="3" name="Content Placeholder 2">
            <a:extLst>
              <a:ext uri="{FF2B5EF4-FFF2-40B4-BE49-F238E27FC236}">
                <a16:creationId xmlns:a16="http://schemas.microsoft.com/office/drawing/2014/main" id="{959435B5-937E-4E59-97B3-AA8DFAB6A994}"/>
              </a:ext>
            </a:extLst>
          </p:cNvPr>
          <p:cNvSpPr>
            <a:spLocks noGrp="1"/>
          </p:cNvSpPr>
          <p:nvPr>
            <p:ph idx="1"/>
          </p:nvPr>
        </p:nvSpPr>
        <p:spPr/>
        <p:txBody>
          <a:bodyPr/>
          <a:lstStyle/>
          <a:p>
            <a:r>
              <a:rPr lang="en-US" dirty="0"/>
              <a:t>We can now plot the data and the best-fitting exponential curve:</a:t>
            </a:r>
          </a:p>
          <a:p>
            <a:pPr marL="0" indent="0">
              <a:buNone/>
            </a:pPr>
            <a:r>
              <a:rPr lang="en-US" dirty="0">
                <a:latin typeface="Consolas" panose="020B0609020204030204" pitchFamily="49" charset="0"/>
              </a:rPr>
              <a:t>&gt;&gt; plot( </a:t>
            </a:r>
            <a:r>
              <a:rPr lang="en-US" dirty="0" err="1">
                <a:latin typeface="Consolas" panose="020B0609020204030204" pitchFamily="49" charset="0"/>
              </a:rPr>
              <a:t>xs</a:t>
            </a:r>
            <a:r>
              <a:rPr lang="en-US" dirty="0">
                <a:latin typeface="Consolas" panose="020B0609020204030204" pitchFamily="49" charset="0"/>
              </a:rPr>
              <a:t>, </a:t>
            </a:r>
            <a:r>
              <a:rPr lang="en-US" dirty="0" err="1">
                <a:latin typeface="Consolas" panose="020B0609020204030204" pitchFamily="49" charset="0"/>
              </a:rPr>
              <a:t>ys</a:t>
            </a:r>
            <a:r>
              <a:rPr lang="en-US" dirty="0">
                <a:latin typeface="Consolas" panose="020B0609020204030204" pitchFamily="49" charset="0"/>
              </a:rPr>
              <a:t>, 'o' )</a:t>
            </a:r>
          </a:p>
          <a:p>
            <a:pPr marL="0" indent="0">
              <a:buNone/>
            </a:pPr>
            <a:r>
              <a:rPr lang="en-US" dirty="0">
                <a:latin typeface="Consolas" panose="020B0609020204030204" pitchFamily="49" charset="0"/>
              </a:rPr>
              <a:t>&gt;&gt; hold on</a:t>
            </a:r>
          </a:p>
          <a:p>
            <a:pPr marL="0" indent="0">
              <a:buNone/>
            </a:pPr>
            <a:r>
              <a:rPr lang="en-US" dirty="0">
                <a:latin typeface="Consolas" panose="020B0609020204030204" pitchFamily="49" charset="0"/>
              </a:rPr>
              <a:t>&gt;&gt; xv = 0:0.1:25;</a:t>
            </a:r>
          </a:p>
          <a:p>
            <a:pPr marL="0" indent="0">
              <a:buNone/>
            </a:pPr>
            <a:r>
              <a:rPr lang="en-US" dirty="0">
                <a:latin typeface="Consolas" panose="020B0609020204030204" pitchFamily="49" charset="0"/>
              </a:rPr>
              <a:t>&gt;&gt; plot( xv, 4.8379*exp(0.1558*xv), 'r' );</a:t>
            </a:r>
          </a:p>
        </p:txBody>
      </p:sp>
      <p:sp>
        <p:nvSpPr>
          <p:cNvPr id="4" name="Footer Placeholder 3">
            <a:extLst>
              <a:ext uri="{FF2B5EF4-FFF2-40B4-BE49-F238E27FC236}">
                <a16:creationId xmlns:a16="http://schemas.microsoft.com/office/drawing/2014/main" id="{20AF4281-0844-4320-B066-6CB1B6CA885A}"/>
              </a:ext>
            </a:extLst>
          </p:cNvPr>
          <p:cNvSpPr>
            <a:spLocks noGrp="1"/>
          </p:cNvSpPr>
          <p:nvPr>
            <p:ph type="ftr" sz="quarter" idx="11"/>
          </p:nvPr>
        </p:nvSpPr>
        <p:spPr/>
        <p:txBody>
          <a:bodyPr/>
          <a:lstStyle/>
          <a:p>
            <a:r>
              <a:rPr lang="en-US"/>
              <a:t>Polynomial and exponential growth</a:t>
            </a:r>
            <a:endParaRPr lang="en-CA" dirty="0"/>
          </a:p>
        </p:txBody>
      </p:sp>
      <p:sp>
        <p:nvSpPr>
          <p:cNvPr id="5" name="Slide Number Placeholder 4">
            <a:extLst>
              <a:ext uri="{FF2B5EF4-FFF2-40B4-BE49-F238E27FC236}">
                <a16:creationId xmlns:a16="http://schemas.microsoft.com/office/drawing/2014/main" id="{7B2EDADB-0E96-4881-BBDF-9C39875A2362}"/>
              </a:ext>
            </a:extLst>
          </p:cNvPr>
          <p:cNvSpPr>
            <a:spLocks noGrp="1"/>
          </p:cNvSpPr>
          <p:nvPr>
            <p:ph type="sldNum" sz="quarter" idx="12"/>
          </p:nvPr>
        </p:nvSpPr>
        <p:spPr/>
        <p:txBody>
          <a:bodyPr/>
          <a:lstStyle/>
          <a:p>
            <a:fld id="{42EF6DC8-DA9C-4533-8A40-BB00A2545AF8}" type="slidenum">
              <a:rPr lang="en-CA" smtClean="0"/>
              <a:pPr/>
              <a:t>40</a:t>
            </a:fld>
            <a:endParaRPr lang="en-CA"/>
          </a:p>
        </p:txBody>
      </p:sp>
      <p:graphicFrame>
        <p:nvGraphicFramePr>
          <p:cNvPr id="11" name="Object 10">
            <a:extLst>
              <a:ext uri="{FF2B5EF4-FFF2-40B4-BE49-F238E27FC236}">
                <a16:creationId xmlns:a16="http://schemas.microsoft.com/office/drawing/2014/main" id="{496FF286-A8E0-42AE-991E-6073A93137C8}"/>
              </a:ext>
            </a:extLst>
          </p:cNvPr>
          <p:cNvGraphicFramePr>
            <a:graphicFrameLocks noChangeAspect="1"/>
          </p:cNvGraphicFramePr>
          <p:nvPr>
            <p:extLst>
              <p:ext uri="{D42A27DB-BD31-4B8C-83A1-F6EECF244321}">
                <p14:modId xmlns:p14="http://schemas.microsoft.com/office/powerpoint/2010/main" val="2871944595"/>
              </p:ext>
            </p:extLst>
          </p:nvPr>
        </p:nvGraphicFramePr>
        <p:xfrm>
          <a:off x="5603294" y="2408208"/>
          <a:ext cx="2266950" cy="447675"/>
        </p:xfrm>
        <a:graphic>
          <a:graphicData uri="http://schemas.openxmlformats.org/presentationml/2006/ole">
            <mc:AlternateContent xmlns:mc="http://schemas.openxmlformats.org/markup-compatibility/2006">
              <mc:Choice xmlns:v="urn:schemas-microsoft-com:vml" Requires="v">
                <p:oleObj name="Equation" r:id="rId5" imgW="1282680" imgH="253800" progId="Equation.DSMT4">
                  <p:embed/>
                </p:oleObj>
              </mc:Choice>
              <mc:Fallback>
                <p:oleObj name="Equation" r:id="rId5" imgW="1282680" imgH="253800" progId="Equation.DSMT4">
                  <p:embed/>
                  <p:pic>
                    <p:nvPicPr>
                      <p:cNvPr id="11" name="Object 10">
                        <a:extLst>
                          <a:ext uri="{FF2B5EF4-FFF2-40B4-BE49-F238E27FC236}">
                            <a16:creationId xmlns:a16="http://schemas.microsoft.com/office/drawing/2014/main" id="{496FF286-A8E0-42AE-991E-6073A93137C8}"/>
                          </a:ext>
                        </a:extLst>
                      </p:cNvPr>
                      <p:cNvPicPr/>
                      <p:nvPr/>
                    </p:nvPicPr>
                    <p:blipFill>
                      <a:blip r:embed="rId6"/>
                      <a:stretch>
                        <a:fillRect/>
                      </a:stretch>
                    </p:blipFill>
                    <p:spPr>
                      <a:xfrm>
                        <a:off x="5603294" y="2408208"/>
                        <a:ext cx="2266950" cy="447675"/>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6C53AC4C-8430-42F5-935C-005F5FE09E78}"/>
              </a:ext>
            </a:extLst>
          </p:cNvPr>
          <p:cNvPicPr>
            <a:picLocks noChangeAspect="1"/>
          </p:cNvPicPr>
          <p:nvPr/>
        </p:nvPicPr>
        <p:blipFill>
          <a:blip r:embed="rId7"/>
          <a:stretch>
            <a:fillRect/>
          </a:stretch>
        </p:blipFill>
        <p:spPr>
          <a:xfrm>
            <a:off x="2608976" y="3663891"/>
            <a:ext cx="4150120" cy="3097768"/>
          </a:xfrm>
          <a:prstGeom prst="rect">
            <a:avLst/>
          </a:prstGeom>
        </p:spPr>
      </p:pic>
      <p:pic>
        <p:nvPicPr>
          <p:cNvPr id="9" name="Audio 8">
            <a:hlinkClick r:id="" action="ppaction://media"/>
            <a:extLst>
              <a:ext uri="{FF2B5EF4-FFF2-40B4-BE49-F238E27FC236}">
                <a16:creationId xmlns:a16="http://schemas.microsoft.com/office/drawing/2014/main" id="{BD5D5C53-5F1B-49D7-91DE-AE556CCB31A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50259994"/>
      </p:ext>
    </p:extLst>
  </p:cSld>
  <p:clrMapOvr>
    <a:masterClrMapping/>
  </p:clrMapOvr>
  <mc:AlternateContent xmlns:mc="http://schemas.openxmlformats.org/markup-compatibility/2006">
    <mc:Choice xmlns:p14="http://schemas.microsoft.com/office/powerpoint/2010/main" Requires="p14">
      <p:transition spd="slow" p14:dur="2000" advTm="14503"/>
    </mc:Choice>
    <mc:Fallback>
      <p:transition spd="slow" advTm="14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9"/>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39096-01D6-4B80-A10D-5B8A6AC9DD63}"/>
              </a:ext>
            </a:extLst>
          </p:cNvPr>
          <p:cNvSpPr>
            <a:spLocks noGrp="1"/>
          </p:cNvSpPr>
          <p:nvPr>
            <p:ph type="title"/>
          </p:nvPr>
        </p:nvSpPr>
        <p:spPr/>
        <p:txBody>
          <a:bodyPr/>
          <a:lstStyle/>
          <a:p>
            <a:r>
              <a:rPr lang="en-US" dirty="0"/>
              <a:t>Example 2</a:t>
            </a:r>
          </a:p>
        </p:txBody>
      </p:sp>
      <p:sp>
        <p:nvSpPr>
          <p:cNvPr id="3" name="Content Placeholder 2">
            <a:extLst>
              <a:ext uri="{FF2B5EF4-FFF2-40B4-BE49-F238E27FC236}">
                <a16:creationId xmlns:a16="http://schemas.microsoft.com/office/drawing/2014/main" id="{959435B5-937E-4E59-97B3-AA8DFAB6A994}"/>
              </a:ext>
            </a:extLst>
          </p:cNvPr>
          <p:cNvSpPr>
            <a:spLocks noGrp="1"/>
          </p:cNvSpPr>
          <p:nvPr>
            <p:ph idx="1"/>
          </p:nvPr>
        </p:nvSpPr>
        <p:spPr/>
        <p:txBody>
          <a:bodyPr/>
          <a:lstStyle/>
          <a:p>
            <a:r>
              <a:rPr lang="en-US" dirty="0"/>
              <a:t>Suppose we have this example:</a:t>
            </a:r>
          </a:p>
          <a:p>
            <a:pPr marL="0" indent="0">
              <a:buNone/>
            </a:pPr>
            <a:r>
              <a:rPr lang="en-US" sz="2000" dirty="0">
                <a:latin typeface="Consolas" panose="020B0609020204030204" pitchFamily="49" charset="0"/>
              </a:rPr>
              <a:t>&gt;&gt; </a:t>
            </a:r>
            <a:r>
              <a:rPr lang="en-US" sz="2000" dirty="0" err="1">
                <a:latin typeface="Consolas" panose="020B0609020204030204" pitchFamily="49" charset="0"/>
              </a:rPr>
              <a:t>xs</a:t>
            </a:r>
            <a:r>
              <a:rPr lang="en-US" sz="2000" dirty="0">
                <a:latin typeface="Consolas" panose="020B0609020204030204" pitchFamily="49" charset="0"/>
              </a:rPr>
              <a:t> = [3   5   8   11   15   18   19   24   25]';</a:t>
            </a:r>
          </a:p>
          <a:p>
            <a:pPr marL="0" indent="0">
              <a:buNone/>
            </a:pPr>
            <a:r>
              <a:rPr lang="en-US" sz="2000" dirty="0">
                <a:latin typeface="Consolas" panose="020B0609020204030204" pitchFamily="49" charset="0"/>
              </a:rPr>
              <a:t>&gt;&gt; </a:t>
            </a:r>
            <a:r>
              <a:rPr lang="fi-FI" sz="2000" dirty="0">
                <a:latin typeface="Consolas" panose="020B0609020204030204" pitchFamily="49" charset="0"/>
              </a:rPr>
              <a:t>ys = [0.1 0.3 0.9  2.8  7.9 12.5 19.2 18.2 29.5]';</a:t>
            </a:r>
            <a:endParaRPr lang="en-US" sz="2000" dirty="0">
              <a:latin typeface="Consolas" panose="020B0609020204030204" pitchFamily="49" charset="0"/>
            </a:endParaRPr>
          </a:p>
          <a:p>
            <a:pPr marL="0" indent="0">
              <a:buNone/>
            </a:pPr>
            <a:r>
              <a:rPr lang="en-US" sz="2000" dirty="0">
                <a:latin typeface="Consolas" panose="020B0609020204030204" pitchFamily="49" charset="0"/>
              </a:rPr>
              <a:t>&gt;&gt; plot( </a:t>
            </a:r>
            <a:r>
              <a:rPr lang="en-US" sz="2000" dirty="0" err="1">
                <a:latin typeface="Consolas" panose="020B0609020204030204" pitchFamily="49" charset="0"/>
              </a:rPr>
              <a:t>xs</a:t>
            </a:r>
            <a:r>
              <a:rPr lang="en-US" sz="2000" dirty="0">
                <a:latin typeface="Consolas" panose="020B0609020204030204" pitchFamily="49" charset="0"/>
              </a:rPr>
              <a:t>, </a:t>
            </a:r>
            <a:r>
              <a:rPr lang="en-US" sz="2000" dirty="0" err="1">
                <a:latin typeface="Consolas" panose="020B0609020204030204" pitchFamily="49" charset="0"/>
              </a:rPr>
              <a:t>ys</a:t>
            </a:r>
            <a:r>
              <a:rPr lang="en-US" sz="2000" dirty="0">
                <a:latin typeface="Consolas" panose="020B0609020204030204" pitchFamily="49" charset="0"/>
              </a:rPr>
              <a:t>, 'o' );</a:t>
            </a:r>
          </a:p>
          <a:p>
            <a:pPr lvl="1"/>
            <a:r>
              <a:rPr lang="en-US" dirty="0"/>
              <a:t>Is it growing </a:t>
            </a:r>
            <a:r>
              <a:rPr lang="en-US" dirty="0" err="1"/>
              <a:t>polynomially</a:t>
            </a:r>
            <a:r>
              <a:rPr lang="en-US" dirty="0"/>
              <a:t> or exponentially?</a:t>
            </a:r>
          </a:p>
        </p:txBody>
      </p:sp>
      <p:sp>
        <p:nvSpPr>
          <p:cNvPr id="4" name="Footer Placeholder 3">
            <a:extLst>
              <a:ext uri="{FF2B5EF4-FFF2-40B4-BE49-F238E27FC236}">
                <a16:creationId xmlns:a16="http://schemas.microsoft.com/office/drawing/2014/main" id="{20AF4281-0844-4320-B066-6CB1B6CA885A}"/>
              </a:ext>
            </a:extLst>
          </p:cNvPr>
          <p:cNvSpPr>
            <a:spLocks noGrp="1"/>
          </p:cNvSpPr>
          <p:nvPr>
            <p:ph type="ftr" sz="quarter" idx="11"/>
          </p:nvPr>
        </p:nvSpPr>
        <p:spPr/>
        <p:txBody>
          <a:bodyPr/>
          <a:lstStyle/>
          <a:p>
            <a:r>
              <a:rPr lang="en-US"/>
              <a:t>Polynomial and exponential growth</a:t>
            </a:r>
            <a:endParaRPr lang="en-CA" dirty="0"/>
          </a:p>
        </p:txBody>
      </p:sp>
      <p:sp>
        <p:nvSpPr>
          <p:cNvPr id="5" name="Slide Number Placeholder 4">
            <a:extLst>
              <a:ext uri="{FF2B5EF4-FFF2-40B4-BE49-F238E27FC236}">
                <a16:creationId xmlns:a16="http://schemas.microsoft.com/office/drawing/2014/main" id="{7B2EDADB-0E96-4881-BBDF-9C39875A2362}"/>
              </a:ext>
            </a:extLst>
          </p:cNvPr>
          <p:cNvSpPr>
            <a:spLocks noGrp="1"/>
          </p:cNvSpPr>
          <p:nvPr>
            <p:ph type="sldNum" sz="quarter" idx="12"/>
          </p:nvPr>
        </p:nvSpPr>
        <p:spPr/>
        <p:txBody>
          <a:bodyPr/>
          <a:lstStyle/>
          <a:p>
            <a:fld id="{42EF6DC8-DA9C-4533-8A40-BB00A2545AF8}" type="slidenum">
              <a:rPr lang="en-CA" smtClean="0"/>
              <a:pPr/>
              <a:t>41</a:t>
            </a:fld>
            <a:endParaRPr lang="en-CA"/>
          </a:p>
        </p:txBody>
      </p:sp>
      <p:pic>
        <p:nvPicPr>
          <p:cNvPr id="7" name="Picture 6">
            <a:extLst>
              <a:ext uri="{FF2B5EF4-FFF2-40B4-BE49-F238E27FC236}">
                <a16:creationId xmlns:a16="http://schemas.microsoft.com/office/drawing/2014/main" id="{61862AC7-2DE6-4DC8-A100-E08F34D9F7F1}"/>
              </a:ext>
            </a:extLst>
          </p:cNvPr>
          <p:cNvPicPr>
            <a:picLocks noChangeAspect="1"/>
          </p:cNvPicPr>
          <p:nvPr/>
        </p:nvPicPr>
        <p:blipFill>
          <a:blip r:embed="rId5"/>
          <a:srcRect/>
          <a:stretch/>
        </p:blipFill>
        <p:spPr>
          <a:xfrm>
            <a:off x="3582101" y="3684309"/>
            <a:ext cx="3908234" cy="2917218"/>
          </a:xfrm>
          <a:prstGeom prst="rect">
            <a:avLst/>
          </a:prstGeom>
        </p:spPr>
      </p:pic>
      <p:pic>
        <p:nvPicPr>
          <p:cNvPr id="9" name="Audio 8">
            <a:hlinkClick r:id="" action="ppaction://media"/>
            <a:extLst>
              <a:ext uri="{FF2B5EF4-FFF2-40B4-BE49-F238E27FC236}">
                <a16:creationId xmlns:a16="http://schemas.microsoft.com/office/drawing/2014/main" id="{A2C33971-9286-4A10-8DD9-A90B000382B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56654929"/>
      </p:ext>
    </p:extLst>
  </p:cSld>
  <p:clrMapOvr>
    <a:masterClrMapping/>
  </p:clrMapOvr>
  <mc:AlternateContent xmlns:mc="http://schemas.openxmlformats.org/markup-compatibility/2006">
    <mc:Choice xmlns:p14="http://schemas.microsoft.com/office/powerpoint/2010/main" Requires="p14">
      <p:transition spd="slow" p14:dur="2000" advTm="16473"/>
    </mc:Choice>
    <mc:Fallback>
      <p:transition spd="slow" advTm="16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1C361EA-AD1A-42E2-8E34-76720582941A}"/>
              </a:ext>
            </a:extLst>
          </p:cNvPr>
          <p:cNvPicPr>
            <a:picLocks noChangeAspect="1"/>
          </p:cNvPicPr>
          <p:nvPr/>
        </p:nvPicPr>
        <p:blipFill>
          <a:blip r:embed="rId5"/>
          <a:srcRect/>
          <a:stretch/>
        </p:blipFill>
        <p:spPr>
          <a:xfrm>
            <a:off x="291183" y="3313720"/>
            <a:ext cx="3661095" cy="2732745"/>
          </a:xfrm>
          <a:prstGeom prst="rect">
            <a:avLst/>
          </a:prstGeom>
        </p:spPr>
      </p:pic>
      <p:pic>
        <p:nvPicPr>
          <p:cNvPr id="20" name="Picture 19">
            <a:extLst>
              <a:ext uri="{FF2B5EF4-FFF2-40B4-BE49-F238E27FC236}">
                <a16:creationId xmlns:a16="http://schemas.microsoft.com/office/drawing/2014/main" id="{0BD9B853-0C51-4EFF-9F2E-B678C6441681}"/>
              </a:ext>
            </a:extLst>
          </p:cNvPr>
          <p:cNvPicPr>
            <a:picLocks noChangeAspect="1"/>
          </p:cNvPicPr>
          <p:nvPr/>
        </p:nvPicPr>
        <p:blipFill>
          <a:blip r:embed="rId6"/>
          <a:srcRect/>
          <a:stretch/>
        </p:blipFill>
        <p:spPr>
          <a:xfrm>
            <a:off x="4229815" y="3305261"/>
            <a:ext cx="3661093" cy="2732745"/>
          </a:xfrm>
          <a:prstGeom prst="rect">
            <a:avLst/>
          </a:prstGeom>
        </p:spPr>
      </p:pic>
      <p:sp>
        <p:nvSpPr>
          <p:cNvPr id="2" name="Title 1">
            <a:extLst>
              <a:ext uri="{FF2B5EF4-FFF2-40B4-BE49-F238E27FC236}">
                <a16:creationId xmlns:a16="http://schemas.microsoft.com/office/drawing/2014/main" id="{99139096-01D6-4B80-A10D-5B8A6AC9DD63}"/>
              </a:ext>
            </a:extLst>
          </p:cNvPr>
          <p:cNvSpPr>
            <a:spLocks noGrp="1"/>
          </p:cNvSpPr>
          <p:nvPr>
            <p:ph type="title"/>
          </p:nvPr>
        </p:nvSpPr>
        <p:spPr/>
        <p:txBody>
          <a:bodyPr/>
          <a:lstStyle/>
          <a:p>
            <a:r>
              <a:rPr lang="en-US" dirty="0"/>
              <a:t>Example 2</a:t>
            </a:r>
          </a:p>
        </p:txBody>
      </p:sp>
      <p:sp>
        <p:nvSpPr>
          <p:cNvPr id="3" name="Content Placeholder 2">
            <a:extLst>
              <a:ext uri="{FF2B5EF4-FFF2-40B4-BE49-F238E27FC236}">
                <a16:creationId xmlns:a16="http://schemas.microsoft.com/office/drawing/2014/main" id="{959435B5-937E-4E59-97B3-AA8DFAB6A994}"/>
              </a:ext>
            </a:extLst>
          </p:cNvPr>
          <p:cNvSpPr>
            <a:spLocks noGrp="1"/>
          </p:cNvSpPr>
          <p:nvPr>
            <p:ph idx="1"/>
          </p:nvPr>
        </p:nvSpPr>
        <p:spPr/>
        <p:txBody>
          <a:bodyPr/>
          <a:lstStyle/>
          <a:p>
            <a:r>
              <a:rPr lang="en-US" dirty="0"/>
              <a:t>Let’s plot both:</a:t>
            </a:r>
          </a:p>
          <a:p>
            <a:pPr marL="0" indent="0">
              <a:buNone/>
            </a:pPr>
            <a:r>
              <a:rPr lang="en-US" dirty="0">
                <a:latin typeface="Consolas" panose="020B0609020204030204" pitchFamily="49" charset="0"/>
              </a:rPr>
              <a:t>&gt;&gt; plot( </a:t>
            </a:r>
            <a:r>
              <a:rPr lang="en-US" dirty="0" err="1">
                <a:latin typeface="Consolas" panose="020B0609020204030204" pitchFamily="49" charset="0"/>
              </a:rPr>
              <a:t>xs</a:t>
            </a:r>
            <a:r>
              <a:rPr lang="en-US" dirty="0">
                <a:latin typeface="Consolas" panose="020B0609020204030204" pitchFamily="49" charset="0"/>
              </a:rPr>
              <a:t>, log( </a:t>
            </a:r>
            <a:r>
              <a:rPr lang="en-US" dirty="0" err="1">
                <a:latin typeface="Consolas" panose="020B0609020204030204" pitchFamily="49" charset="0"/>
              </a:rPr>
              <a:t>ys</a:t>
            </a:r>
            <a:r>
              <a:rPr lang="en-US" dirty="0">
                <a:latin typeface="Consolas" panose="020B0609020204030204" pitchFamily="49" charset="0"/>
              </a:rPr>
              <a:t> ), 'o' );</a:t>
            </a:r>
          </a:p>
          <a:p>
            <a:pPr marL="0" indent="0">
              <a:buNone/>
            </a:pPr>
            <a:r>
              <a:rPr lang="en-US" dirty="0">
                <a:latin typeface="Consolas" panose="020B0609020204030204" pitchFamily="49" charset="0"/>
              </a:rPr>
              <a:t>&gt;&gt; plot( log( </a:t>
            </a:r>
            <a:r>
              <a:rPr lang="en-US" dirty="0" err="1">
                <a:latin typeface="Consolas" panose="020B0609020204030204" pitchFamily="49" charset="0"/>
              </a:rPr>
              <a:t>xs</a:t>
            </a:r>
            <a:r>
              <a:rPr lang="en-US" dirty="0">
                <a:latin typeface="Consolas" panose="020B0609020204030204" pitchFamily="49" charset="0"/>
              </a:rPr>
              <a:t> ), log( </a:t>
            </a:r>
            <a:r>
              <a:rPr lang="en-US" dirty="0" err="1">
                <a:latin typeface="Consolas" panose="020B0609020204030204" pitchFamily="49" charset="0"/>
              </a:rPr>
              <a:t>ys</a:t>
            </a:r>
            <a:r>
              <a:rPr lang="en-US" dirty="0">
                <a:latin typeface="Consolas" panose="020B0609020204030204" pitchFamily="49" charset="0"/>
              </a:rPr>
              <a:t> ), 'o' );</a:t>
            </a:r>
          </a:p>
        </p:txBody>
      </p:sp>
      <p:sp>
        <p:nvSpPr>
          <p:cNvPr id="4" name="Footer Placeholder 3">
            <a:extLst>
              <a:ext uri="{FF2B5EF4-FFF2-40B4-BE49-F238E27FC236}">
                <a16:creationId xmlns:a16="http://schemas.microsoft.com/office/drawing/2014/main" id="{20AF4281-0844-4320-B066-6CB1B6CA885A}"/>
              </a:ext>
            </a:extLst>
          </p:cNvPr>
          <p:cNvSpPr>
            <a:spLocks noGrp="1"/>
          </p:cNvSpPr>
          <p:nvPr>
            <p:ph type="ftr" sz="quarter" idx="11"/>
          </p:nvPr>
        </p:nvSpPr>
        <p:spPr/>
        <p:txBody>
          <a:bodyPr/>
          <a:lstStyle/>
          <a:p>
            <a:r>
              <a:rPr lang="en-US"/>
              <a:t>Polynomial and exponential growth</a:t>
            </a:r>
            <a:endParaRPr lang="en-CA" dirty="0"/>
          </a:p>
        </p:txBody>
      </p:sp>
      <p:sp>
        <p:nvSpPr>
          <p:cNvPr id="5" name="Slide Number Placeholder 4">
            <a:extLst>
              <a:ext uri="{FF2B5EF4-FFF2-40B4-BE49-F238E27FC236}">
                <a16:creationId xmlns:a16="http://schemas.microsoft.com/office/drawing/2014/main" id="{7B2EDADB-0E96-4881-BBDF-9C39875A2362}"/>
              </a:ext>
            </a:extLst>
          </p:cNvPr>
          <p:cNvSpPr>
            <a:spLocks noGrp="1"/>
          </p:cNvSpPr>
          <p:nvPr>
            <p:ph type="sldNum" sz="quarter" idx="12"/>
          </p:nvPr>
        </p:nvSpPr>
        <p:spPr/>
        <p:txBody>
          <a:bodyPr/>
          <a:lstStyle/>
          <a:p>
            <a:fld id="{42EF6DC8-DA9C-4533-8A40-BB00A2545AF8}" type="slidenum">
              <a:rPr lang="en-CA" smtClean="0"/>
              <a:pPr/>
              <a:t>42</a:t>
            </a:fld>
            <a:endParaRPr lang="en-CA"/>
          </a:p>
        </p:txBody>
      </p:sp>
      <p:cxnSp>
        <p:nvCxnSpPr>
          <p:cNvPr id="8" name="Straight Connector 7">
            <a:extLst>
              <a:ext uri="{FF2B5EF4-FFF2-40B4-BE49-F238E27FC236}">
                <a16:creationId xmlns:a16="http://schemas.microsoft.com/office/drawing/2014/main" id="{49B25905-811C-4260-A722-D87CD024CA66}"/>
              </a:ext>
            </a:extLst>
          </p:cNvPr>
          <p:cNvCxnSpPr>
            <a:cxnSpLocks/>
          </p:cNvCxnSpPr>
          <p:nvPr/>
        </p:nvCxnSpPr>
        <p:spPr>
          <a:xfrm flipH="1">
            <a:off x="4689977" y="3506598"/>
            <a:ext cx="2830137" cy="214758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C78FFEA-82D0-4DB6-827D-CBB6A213B7D9}"/>
              </a:ext>
            </a:extLst>
          </p:cNvPr>
          <p:cNvCxnSpPr>
            <a:cxnSpLocks/>
          </p:cNvCxnSpPr>
          <p:nvPr/>
        </p:nvCxnSpPr>
        <p:spPr>
          <a:xfrm flipH="1">
            <a:off x="883670" y="3581997"/>
            <a:ext cx="2550253" cy="196322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11" name="Audio 10">
            <a:hlinkClick r:id="" action="ppaction://media"/>
            <a:extLst>
              <a:ext uri="{FF2B5EF4-FFF2-40B4-BE49-F238E27FC236}">
                <a16:creationId xmlns:a16="http://schemas.microsoft.com/office/drawing/2014/main" id="{2D51F0EF-D271-4891-AE85-333C5EC1EBD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96093211"/>
      </p:ext>
    </p:extLst>
  </p:cSld>
  <p:clrMapOvr>
    <a:masterClrMapping/>
  </p:clrMapOvr>
  <mc:AlternateContent xmlns:mc="http://schemas.openxmlformats.org/markup-compatibility/2006">
    <mc:Choice xmlns:p14="http://schemas.microsoft.com/office/powerpoint/2010/main" Requires="p14">
      <p:transition spd="slow" p14:dur="2000" advTm="82349"/>
    </mc:Choice>
    <mc:Fallback>
      <p:transition spd="slow" advTm="82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1"/>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39096-01D6-4B80-A10D-5B8A6AC9DD63}"/>
              </a:ext>
            </a:extLst>
          </p:cNvPr>
          <p:cNvSpPr>
            <a:spLocks noGrp="1"/>
          </p:cNvSpPr>
          <p:nvPr>
            <p:ph type="title"/>
          </p:nvPr>
        </p:nvSpPr>
        <p:spPr/>
        <p:txBody>
          <a:bodyPr/>
          <a:lstStyle/>
          <a:p>
            <a:r>
              <a:rPr lang="en-US" dirty="0"/>
              <a:t>Example 2</a:t>
            </a:r>
          </a:p>
        </p:txBody>
      </p:sp>
      <p:sp>
        <p:nvSpPr>
          <p:cNvPr id="3" name="Content Placeholder 2">
            <a:extLst>
              <a:ext uri="{FF2B5EF4-FFF2-40B4-BE49-F238E27FC236}">
                <a16:creationId xmlns:a16="http://schemas.microsoft.com/office/drawing/2014/main" id="{959435B5-937E-4E59-97B3-AA8DFAB6A994}"/>
              </a:ext>
            </a:extLst>
          </p:cNvPr>
          <p:cNvSpPr>
            <a:spLocks noGrp="1"/>
          </p:cNvSpPr>
          <p:nvPr>
            <p:ph idx="1"/>
          </p:nvPr>
        </p:nvSpPr>
        <p:spPr/>
        <p:txBody>
          <a:bodyPr/>
          <a:lstStyle/>
          <a:p>
            <a:r>
              <a:rPr lang="en-US" dirty="0"/>
              <a:t>We can find the best-fitting polynomial curve:</a:t>
            </a:r>
          </a:p>
          <a:p>
            <a:pPr marL="0" indent="0">
              <a:buNone/>
            </a:pPr>
            <a:r>
              <a:rPr lang="en-US" dirty="0">
                <a:latin typeface="Consolas" panose="020B0609020204030204" pitchFamily="49" charset="0"/>
              </a:rPr>
              <a:t>&gt;&gt; V = [ones(9,1) log( </a:t>
            </a:r>
            <a:r>
              <a:rPr lang="en-US" dirty="0" err="1">
                <a:latin typeface="Consolas" panose="020B0609020204030204" pitchFamily="49" charset="0"/>
              </a:rPr>
              <a:t>xs</a:t>
            </a:r>
            <a:r>
              <a:rPr lang="en-US" dirty="0">
                <a:latin typeface="Consolas" panose="020B0609020204030204" pitchFamily="49" charset="0"/>
              </a:rPr>
              <a:t> )];</a:t>
            </a:r>
          </a:p>
          <a:p>
            <a:pPr marL="0" indent="0">
              <a:buNone/>
            </a:pPr>
            <a:r>
              <a:rPr lang="en-US" dirty="0">
                <a:latin typeface="Consolas" panose="020B0609020204030204" pitchFamily="49" charset="0"/>
              </a:rPr>
              <a:t>&gt;&gt; a = V \ log( </a:t>
            </a:r>
            <a:r>
              <a:rPr lang="en-US" dirty="0" err="1">
                <a:latin typeface="Consolas" panose="020B0609020204030204" pitchFamily="49" charset="0"/>
              </a:rPr>
              <a:t>ys</a:t>
            </a:r>
            <a:r>
              <a:rPr lang="en-US" dirty="0">
                <a:latin typeface="Consolas" panose="020B0609020204030204" pitchFamily="49" charset="0"/>
              </a:rPr>
              <a:t> )</a:t>
            </a:r>
          </a:p>
          <a:p>
            <a:pPr marL="0" indent="0">
              <a:buNone/>
            </a:pPr>
            <a:r>
              <a:rPr lang="en-US" dirty="0">
                <a:latin typeface="Consolas" panose="020B0609020204030204" pitchFamily="49" charset="0"/>
              </a:rPr>
              <a:t>    a =</a:t>
            </a:r>
          </a:p>
          <a:p>
            <a:pPr marL="0" indent="0">
              <a:buNone/>
            </a:pPr>
            <a:r>
              <a:rPr lang="en-US" dirty="0">
                <a:latin typeface="Consolas" panose="020B0609020204030204" pitchFamily="49" charset="0"/>
              </a:rPr>
              <a:t>       -5.519325745036392</a:t>
            </a:r>
          </a:p>
          <a:p>
            <a:pPr marL="0" indent="0">
              <a:buNone/>
            </a:pPr>
            <a:r>
              <a:rPr lang="en-US" dirty="0">
                <a:latin typeface="Consolas" panose="020B0609020204030204" pitchFamily="49" charset="0"/>
              </a:rPr>
              <a:t>        2.753647782022680</a:t>
            </a:r>
          </a:p>
          <a:p>
            <a:pPr marL="0" indent="0">
              <a:buNone/>
            </a:pPr>
            <a:r>
              <a:rPr lang="en-US" dirty="0">
                <a:latin typeface="Consolas" panose="020B0609020204030204" pitchFamily="49" charset="0"/>
              </a:rPr>
              <a:t>&gt;&gt; exp( a(1) )</a:t>
            </a:r>
          </a:p>
          <a:p>
            <a:pPr marL="0" indent="0">
              <a:buNone/>
            </a:pPr>
            <a:r>
              <a:rPr lang="en-US" dirty="0">
                <a:latin typeface="Consolas" panose="020B0609020204030204" pitchFamily="49" charset="0"/>
              </a:rPr>
              <a:t>    </a:t>
            </a:r>
            <a:r>
              <a:rPr lang="en-US" dirty="0" err="1">
                <a:latin typeface="Consolas" panose="020B0609020204030204" pitchFamily="49" charset="0"/>
              </a:rPr>
              <a:t>ans</a:t>
            </a:r>
            <a:r>
              <a:rPr lang="en-US" dirty="0">
                <a:latin typeface="Consolas" panose="020B0609020204030204" pitchFamily="49" charset="0"/>
              </a:rPr>
              <a:t> = 4.008549815722325e-03</a:t>
            </a:r>
          </a:p>
        </p:txBody>
      </p:sp>
      <p:sp>
        <p:nvSpPr>
          <p:cNvPr id="4" name="Footer Placeholder 3">
            <a:extLst>
              <a:ext uri="{FF2B5EF4-FFF2-40B4-BE49-F238E27FC236}">
                <a16:creationId xmlns:a16="http://schemas.microsoft.com/office/drawing/2014/main" id="{20AF4281-0844-4320-B066-6CB1B6CA885A}"/>
              </a:ext>
            </a:extLst>
          </p:cNvPr>
          <p:cNvSpPr>
            <a:spLocks noGrp="1"/>
          </p:cNvSpPr>
          <p:nvPr>
            <p:ph type="ftr" sz="quarter" idx="11"/>
          </p:nvPr>
        </p:nvSpPr>
        <p:spPr/>
        <p:txBody>
          <a:bodyPr/>
          <a:lstStyle/>
          <a:p>
            <a:r>
              <a:rPr lang="en-US"/>
              <a:t>Polynomial and exponential growth</a:t>
            </a:r>
            <a:endParaRPr lang="en-CA" dirty="0"/>
          </a:p>
        </p:txBody>
      </p:sp>
      <p:sp>
        <p:nvSpPr>
          <p:cNvPr id="5" name="Slide Number Placeholder 4">
            <a:extLst>
              <a:ext uri="{FF2B5EF4-FFF2-40B4-BE49-F238E27FC236}">
                <a16:creationId xmlns:a16="http://schemas.microsoft.com/office/drawing/2014/main" id="{7B2EDADB-0E96-4881-BBDF-9C39875A2362}"/>
              </a:ext>
            </a:extLst>
          </p:cNvPr>
          <p:cNvSpPr>
            <a:spLocks noGrp="1"/>
          </p:cNvSpPr>
          <p:nvPr>
            <p:ph type="sldNum" sz="quarter" idx="12"/>
          </p:nvPr>
        </p:nvSpPr>
        <p:spPr/>
        <p:txBody>
          <a:bodyPr/>
          <a:lstStyle/>
          <a:p>
            <a:fld id="{42EF6DC8-DA9C-4533-8A40-BB00A2545AF8}" type="slidenum">
              <a:rPr lang="en-CA" smtClean="0"/>
              <a:pPr/>
              <a:t>43</a:t>
            </a:fld>
            <a:endParaRPr lang="en-CA"/>
          </a:p>
        </p:txBody>
      </p:sp>
      <p:graphicFrame>
        <p:nvGraphicFramePr>
          <p:cNvPr id="11" name="Object 10">
            <a:extLst>
              <a:ext uri="{FF2B5EF4-FFF2-40B4-BE49-F238E27FC236}">
                <a16:creationId xmlns:a16="http://schemas.microsoft.com/office/drawing/2014/main" id="{496FF286-A8E0-42AE-991E-6073A93137C8}"/>
              </a:ext>
            </a:extLst>
          </p:cNvPr>
          <p:cNvGraphicFramePr>
            <a:graphicFrameLocks noChangeAspect="1"/>
          </p:cNvGraphicFramePr>
          <p:nvPr>
            <p:extLst>
              <p:ext uri="{D42A27DB-BD31-4B8C-83A1-F6EECF244321}">
                <p14:modId xmlns:p14="http://schemas.microsoft.com/office/powerpoint/2010/main" val="2535036309"/>
              </p:ext>
            </p:extLst>
          </p:nvPr>
        </p:nvGraphicFramePr>
        <p:xfrm>
          <a:off x="3214688" y="4927600"/>
          <a:ext cx="2714625" cy="492125"/>
        </p:xfrm>
        <a:graphic>
          <a:graphicData uri="http://schemas.openxmlformats.org/presentationml/2006/ole">
            <mc:AlternateContent xmlns:mc="http://schemas.openxmlformats.org/markup-compatibility/2006">
              <mc:Choice xmlns:v="urn:schemas-microsoft-com:vml" Requires="v">
                <p:oleObj name="Equation" r:id="rId5" imgW="1396800" imgH="253800" progId="Equation.DSMT4">
                  <p:embed/>
                </p:oleObj>
              </mc:Choice>
              <mc:Fallback>
                <p:oleObj name="Equation" r:id="rId5" imgW="1396800" imgH="253800" progId="Equation.DSMT4">
                  <p:embed/>
                  <p:pic>
                    <p:nvPicPr>
                      <p:cNvPr id="11" name="Object 10">
                        <a:extLst>
                          <a:ext uri="{FF2B5EF4-FFF2-40B4-BE49-F238E27FC236}">
                            <a16:creationId xmlns:a16="http://schemas.microsoft.com/office/drawing/2014/main" id="{496FF286-A8E0-42AE-991E-6073A93137C8}"/>
                          </a:ext>
                        </a:extLst>
                      </p:cNvPr>
                      <p:cNvPicPr/>
                      <p:nvPr/>
                    </p:nvPicPr>
                    <p:blipFill>
                      <a:blip r:embed="rId6"/>
                      <a:stretch>
                        <a:fillRect/>
                      </a:stretch>
                    </p:blipFill>
                    <p:spPr>
                      <a:xfrm>
                        <a:off x="3214688" y="4927600"/>
                        <a:ext cx="2714625" cy="492125"/>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D35FC584-E48E-4405-9D99-EE2AFB8CE1C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56559513"/>
      </p:ext>
    </p:extLst>
  </p:cSld>
  <p:clrMapOvr>
    <a:masterClrMapping/>
  </p:clrMapOvr>
  <mc:AlternateContent xmlns:mc="http://schemas.openxmlformats.org/markup-compatibility/2006">
    <mc:Choice xmlns:p14="http://schemas.microsoft.com/office/powerpoint/2010/main" Requires="p14">
      <p:transition spd="slow" p14:dur="2000" advTm="61265"/>
    </mc:Choice>
    <mc:Fallback>
      <p:transition spd="slow" advTm="61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0"/>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39096-01D6-4B80-A10D-5B8A6AC9DD63}"/>
              </a:ext>
            </a:extLst>
          </p:cNvPr>
          <p:cNvSpPr>
            <a:spLocks noGrp="1"/>
          </p:cNvSpPr>
          <p:nvPr>
            <p:ph type="title"/>
          </p:nvPr>
        </p:nvSpPr>
        <p:spPr/>
        <p:txBody>
          <a:bodyPr/>
          <a:lstStyle/>
          <a:p>
            <a:r>
              <a:rPr lang="en-US" dirty="0"/>
              <a:t>Example 2</a:t>
            </a:r>
          </a:p>
        </p:txBody>
      </p:sp>
      <p:sp>
        <p:nvSpPr>
          <p:cNvPr id="3" name="Content Placeholder 2">
            <a:extLst>
              <a:ext uri="{FF2B5EF4-FFF2-40B4-BE49-F238E27FC236}">
                <a16:creationId xmlns:a16="http://schemas.microsoft.com/office/drawing/2014/main" id="{959435B5-937E-4E59-97B3-AA8DFAB6A994}"/>
              </a:ext>
            </a:extLst>
          </p:cNvPr>
          <p:cNvSpPr>
            <a:spLocks noGrp="1"/>
          </p:cNvSpPr>
          <p:nvPr>
            <p:ph idx="1"/>
          </p:nvPr>
        </p:nvSpPr>
        <p:spPr/>
        <p:txBody>
          <a:bodyPr/>
          <a:lstStyle/>
          <a:p>
            <a:r>
              <a:rPr lang="en-US" dirty="0"/>
              <a:t>We can now plot the data and the best-fitting exponential curve:</a:t>
            </a:r>
          </a:p>
          <a:p>
            <a:pPr marL="0" indent="0">
              <a:buNone/>
            </a:pPr>
            <a:r>
              <a:rPr lang="en-US" dirty="0">
                <a:latin typeface="Consolas" panose="020B0609020204030204" pitchFamily="49" charset="0"/>
              </a:rPr>
              <a:t>&gt;&gt; plot( </a:t>
            </a:r>
            <a:r>
              <a:rPr lang="en-US" dirty="0" err="1">
                <a:latin typeface="Consolas" panose="020B0609020204030204" pitchFamily="49" charset="0"/>
              </a:rPr>
              <a:t>xs</a:t>
            </a:r>
            <a:r>
              <a:rPr lang="en-US" dirty="0">
                <a:latin typeface="Consolas" panose="020B0609020204030204" pitchFamily="49" charset="0"/>
              </a:rPr>
              <a:t>, </a:t>
            </a:r>
            <a:r>
              <a:rPr lang="en-US" dirty="0" err="1">
                <a:latin typeface="Consolas" panose="020B0609020204030204" pitchFamily="49" charset="0"/>
              </a:rPr>
              <a:t>ys</a:t>
            </a:r>
            <a:r>
              <a:rPr lang="en-US" dirty="0">
                <a:latin typeface="Consolas" panose="020B0609020204030204" pitchFamily="49" charset="0"/>
              </a:rPr>
              <a:t>, 'o' )</a:t>
            </a:r>
          </a:p>
          <a:p>
            <a:pPr marL="0" indent="0">
              <a:buNone/>
            </a:pPr>
            <a:r>
              <a:rPr lang="en-US" dirty="0">
                <a:latin typeface="Consolas" panose="020B0609020204030204" pitchFamily="49" charset="0"/>
              </a:rPr>
              <a:t>&gt;&gt; hold on</a:t>
            </a:r>
          </a:p>
          <a:p>
            <a:pPr marL="0" indent="0">
              <a:buNone/>
            </a:pPr>
            <a:r>
              <a:rPr lang="en-US" dirty="0">
                <a:latin typeface="Consolas" panose="020B0609020204030204" pitchFamily="49" charset="0"/>
              </a:rPr>
              <a:t>&gt;&gt; xv = 0:0.1:25;</a:t>
            </a:r>
          </a:p>
          <a:p>
            <a:pPr marL="0" indent="0">
              <a:buNone/>
            </a:pPr>
            <a:r>
              <a:rPr lang="en-US" dirty="0">
                <a:latin typeface="Consolas" panose="020B0609020204030204" pitchFamily="49" charset="0"/>
              </a:rPr>
              <a:t>&gt;&gt; plot( xv, 0.004009*xv.^2.7536, 'r' );</a:t>
            </a:r>
          </a:p>
        </p:txBody>
      </p:sp>
      <p:sp>
        <p:nvSpPr>
          <p:cNvPr id="4" name="Footer Placeholder 3">
            <a:extLst>
              <a:ext uri="{FF2B5EF4-FFF2-40B4-BE49-F238E27FC236}">
                <a16:creationId xmlns:a16="http://schemas.microsoft.com/office/drawing/2014/main" id="{20AF4281-0844-4320-B066-6CB1B6CA885A}"/>
              </a:ext>
            </a:extLst>
          </p:cNvPr>
          <p:cNvSpPr>
            <a:spLocks noGrp="1"/>
          </p:cNvSpPr>
          <p:nvPr>
            <p:ph type="ftr" sz="quarter" idx="11"/>
          </p:nvPr>
        </p:nvSpPr>
        <p:spPr/>
        <p:txBody>
          <a:bodyPr/>
          <a:lstStyle/>
          <a:p>
            <a:r>
              <a:rPr lang="en-US"/>
              <a:t>Polynomial and exponential growth</a:t>
            </a:r>
            <a:endParaRPr lang="en-CA" dirty="0"/>
          </a:p>
        </p:txBody>
      </p:sp>
      <p:sp>
        <p:nvSpPr>
          <p:cNvPr id="5" name="Slide Number Placeholder 4">
            <a:extLst>
              <a:ext uri="{FF2B5EF4-FFF2-40B4-BE49-F238E27FC236}">
                <a16:creationId xmlns:a16="http://schemas.microsoft.com/office/drawing/2014/main" id="{7B2EDADB-0E96-4881-BBDF-9C39875A2362}"/>
              </a:ext>
            </a:extLst>
          </p:cNvPr>
          <p:cNvSpPr>
            <a:spLocks noGrp="1"/>
          </p:cNvSpPr>
          <p:nvPr>
            <p:ph type="sldNum" sz="quarter" idx="12"/>
          </p:nvPr>
        </p:nvSpPr>
        <p:spPr/>
        <p:txBody>
          <a:bodyPr/>
          <a:lstStyle/>
          <a:p>
            <a:fld id="{42EF6DC8-DA9C-4533-8A40-BB00A2545AF8}" type="slidenum">
              <a:rPr lang="en-CA" smtClean="0"/>
              <a:pPr/>
              <a:t>44</a:t>
            </a:fld>
            <a:endParaRPr lang="en-CA"/>
          </a:p>
        </p:txBody>
      </p:sp>
      <p:pic>
        <p:nvPicPr>
          <p:cNvPr id="7" name="Picture 6">
            <a:extLst>
              <a:ext uri="{FF2B5EF4-FFF2-40B4-BE49-F238E27FC236}">
                <a16:creationId xmlns:a16="http://schemas.microsoft.com/office/drawing/2014/main" id="{6C53AC4C-8430-42F5-935C-005F5FE09E78}"/>
              </a:ext>
            </a:extLst>
          </p:cNvPr>
          <p:cNvPicPr>
            <a:picLocks noChangeAspect="1"/>
          </p:cNvPicPr>
          <p:nvPr/>
        </p:nvPicPr>
        <p:blipFill>
          <a:blip r:embed="rId5"/>
          <a:srcRect/>
          <a:stretch/>
        </p:blipFill>
        <p:spPr>
          <a:xfrm>
            <a:off x="2608976" y="3663891"/>
            <a:ext cx="4150119" cy="3097768"/>
          </a:xfrm>
          <a:prstGeom prst="rect">
            <a:avLst/>
          </a:prstGeom>
        </p:spPr>
      </p:pic>
      <p:graphicFrame>
        <p:nvGraphicFramePr>
          <p:cNvPr id="10" name="Object 9">
            <a:extLst>
              <a:ext uri="{FF2B5EF4-FFF2-40B4-BE49-F238E27FC236}">
                <a16:creationId xmlns:a16="http://schemas.microsoft.com/office/drawing/2014/main" id="{2DCD7156-ADD8-4953-992D-CE28AB4CA277}"/>
              </a:ext>
            </a:extLst>
          </p:cNvPr>
          <p:cNvGraphicFramePr>
            <a:graphicFrameLocks noChangeAspect="1"/>
          </p:cNvGraphicFramePr>
          <p:nvPr>
            <p:extLst>
              <p:ext uri="{D42A27DB-BD31-4B8C-83A1-F6EECF244321}">
                <p14:modId xmlns:p14="http://schemas.microsoft.com/office/powerpoint/2010/main" val="1117416924"/>
              </p:ext>
            </p:extLst>
          </p:nvPr>
        </p:nvGraphicFramePr>
        <p:xfrm>
          <a:off x="4984766" y="2258953"/>
          <a:ext cx="2714625" cy="492125"/>
        </p:xfrm>
        <a:graphic>
          <a:graphicData uri="http://schemas.openxmlformats.org/presentationml/2006/ole">
            <mc:AlternateContent xmlns:mc="http://schemas.openxmlformats.org/markup-compatibility/2006">
              <mc:Choice xmlns:v="urn:schemas-microsoft-com:vml" Requires="v">
                <p:oleObj name="Equation" r:id="rId6" imgW="1396800" imgH="253800" progId="Equation.DSMT4">
                  <p:embed/>
                </p:oleObj>
              </mc:Choice>
              <mc:Fallback>
                <p:oleObj name="Equation" r:id="rId6" imgW="1396800" imgH="253800" progId="Equation.DSMT4">
                  <p:embed/>
                  <p:pic>
                    <p:nvPicPr>
                      <p:cNvPr id="11" name="Object 10">
                        <a:extLst>
                          <a:ext uri="{FF2B5EF4-FFF2-40B4-BE49-F238E27FC236}">
                            <a16:creationId xmlns:a16="http://schemas.microsoft.com/office/drawing/2014/main" id="{496FF286-A8E0-42AE-991E-6073A93137C8}"/>
                          </a:ext>
                        </a:extLst>
                      </p:cNvPr>
                      <p:cNvPicPr/>
                      <p:nvPr/>
                    </p:nvPicPr>
                    <p:blipFill>
                      <a:blip r:embed="rId7"/>
                      <a:stretch>
                        <a:fillRect/>
                      </a:stretch>
                    </p:blipFill>
                    <p:spPr>
                      <a:xfrm>
                        <a:off x="4984766" y="2258953"/>
                        <a:ext cx="2714625" cy="492125"/>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A879FAC3-218B-4455-AEBC-99B441E20AF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46988212"/>
      </p:ext>
    </p:extLst>
  </p:cSld>
  <p:clrMapOvr>
    <a:masterClrMapping/>
  </p:clrMapOvr>
  <mc:AlternateContent xmlns:mc="http://schemas.openxmlformats.org/markup-compatibility/2006">
    <mc:Choice xmlns:p14="http://schemas.microsoft.com/office/powerpoint/2010/main" Requires="p14">
      <p:transition spd="slow" p14:dur="2000" advTm="41413"/>
    </mc:Choice>
    <mc:Fallback>
      <p:transition spd="slow" advTm="41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Understand that you can use least-squares best-fitting linear polynomials to find both polynomial and exponential growth</a:t>
            </a:r>
            <a:endParaRPr lang="en-US" dirty="0">
              <a:latin typeface="Times New Roman" panose="02020603050405020304" pitchFamily="18" charset="0"/>
            </a:endParaRPr>
          </a:p>
          <a:p>
            <a:pPr lvl="1"/>
            <a:r>
              <a:rPr lang="en-US" dirty="0">
                <a:latin typeface="Times New Roman" panose="02020603050405020304" pitchFamily="18" charset="0"/>
              </a:rPr>
              <a:t>Know the data may be transformed to being linear by:</a:t>
            </a:r>
          </a:p>
          <a:p>
            <a:pPr lvl="2"/>
            <a:r>
              <a:rPr lang="en-US" dirty="0">
                <a:latin typeface="Times New Roman" panose="02020603050405020304" pitchFamily="18" charset="0"/>
              </a:rPr>
              <a:t>Taking the logarithm of both values for polynomial growth</a:t>
            </a:r>
          </a:p>
          <a:p>
            <a:pPr lvl="2"/>
            <a:r>
              <a:rPr lang="en-US" dirty="0">
                <a:latin typeface="Times New Roman" panose="02020603050405020304" pitchFamily="18" charset="0"/>
              </a:rPr>
              <a:t>Taking the logarithm of the counts for exponential growth or decay</a:t>
            </a:r>
          </a:p>
          <a:p>
            <a:pPr lvl="1"/>
            <a:r>
              <a:rPr lang="en-US" dirty="0"/>
              <a:t>Understand that using least-squares best-fitting techniques,</a:t>
            </a:r>
            <a:br>
              <a:rPr lang="en-US" dirty="0"/>
            </a:br>
            <a:r>
              <a:rPr lang="en-US" dirty="0"/>
              <a:t>	      this gives us the best estimates of the unknown coefficients</a:t>
            </a:r>
          </a:p>
          <a:p>
            <a:pPr lvl="1"/>
            <a:r>
              <a:rPr lang="en-US" dirty="0"/>
              <a:t>Know that you can calculate the half life for exponential decay by solving </a:t>
            </a:r>
            <a:r>
              <a:rPr lang="en-US" i="1" dirty="0" err="1">
                <a:latin typeface="Times New Roman" panose="02020603050405020304" pitchFamily="18" charset="0"/>
              </a:rPr>
              <a:t>e</a:t>
            </a:r>
            <a:r>
              <a:rPr lang="en-US" i="1" baseline="30000" dirty="0" err="1">
                <a:latin typeface="Times New Roman" panose="02020603050405020304" pitchFamily="18" charset="0"/>
              </a:rPr>
              <a:t>bn</a:t>
            </a:r>
            <a:r>
              <a:rPr lang="en-US" dirty="0">
                <a:latin typeface="Times New Roman" panose="02020603050405020304" pitchFamily="18" charset="0"/>
              </a:rPr>
              <a:t> = ½</a:t>
            </a:r>
            <a:r>
              <a:rPr lang="en-US" dirty="0"/>
              <a:t> and the doubling time by solving </a:t>
            </a:r>
            <a:r>
              <a:rPr lang="en-US" i="1" dirty="0" err="1">
                <a:latin typeface="Times New Roman" panose="02020603050405020304" pitchFamily="18" charset="0"/>
              </a:rPr>
              <a:t>e</a:t>
            </a:r>
            <a:r>
              <a:rPr lang="en-US" i="1" baseline="30000" dirty="0" err="1">
                <a:latin typeface="Times New Roman" panose="02020603050405020304" pitchFamily="18" charset="0"/>
              </a:rPr>
              <a:t>bn</a:t>
            </a:r>
            <a:r>
              <a:rPr lang="en-US" i="1" dirty="0">
                <a:latin typeface="Times New Roman" panose="02020603050405020304" pitchFamily="18" charset="0"/>
              </a:rPr>
              <a:t> </a:t>
            </a:r>
            <a:r>
              <a:rPr lang="en-US" dirty="0">
                <a:latin typeface="Times New Roman" panose="02020603050405020304" pitchFamily="18" charset="0"/>
              </a:rPr>
              <a:t>= 2</a:t>
            </a:r>
          </a:p>
          <a:p>
            <a:pPr marL="457200" lvl="1"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Appproximating integrals using interpolating polynomials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45</a:t>
            </a:fld>
            <a:endParaRPr lang="en-CA"/>
          </a:p>
        </p:txBody>
      </p:sp>
      <p:pic>
        <p:nvPicPr>
          <p:cNvPr id="7" name="Audio 6">
            <a:hlinkClick r:id="" action="ppaction://media"/>
            <a:extLst>
              <a:ext uri="{FF2B5EF4-FFF2-40B4-BE49-F238E27FC236}">
                <a16:creationId xmlns:a16="http://schemas.microsoft.com/office/drawing/2014/main" id="{56525337-C28A-49C1-8B07-0EE481B6DE0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60344"/>
    </mc:Choice>
    <mc:Fallback>
      <p:transition spd="slow" advTm="60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https://en.wikipedia.org/wiki/Log%E2%80%93log_plot</a:t>
            </a:r>
          </a:p>
          <a:p>
            <a:pPr marL="0" indent="0">
              <a:buNone/>
            </a:pPr>
            <a:r>
              <a:rPr lang="en-US" dirty="0"/>
              <a:t>[2]	https://en.wikipedia.org/wiki/Semi-log_plot</a:t>
            </a:r>
          </a:p>
        </p:txBody>
      </p:sp>
      <p:sp>
        <p:nvSpPr>
          <p:cNvPr id="4" name="Footer Placeholder 3"/>
          <p:cNvSpPr>
            <a:spLocks noGrp="1"/>
          </p:cNvSpPr>
          <p:nvPr>
            <p:ph type="ftr" sz="quarter" idx="11"/>
          </p:nvPr>
        </p:nvSpPr>
        <p:spPr/>
        <p:txBody>
          <a:bodyPr/>
          <a:lstStyle/>
          <a:p>
            <a:r>
              <a:rPr lang="en-US"/>
              <a:t>Appproximating integrals using interpolating polynomials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46</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24915830"/>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Polynomial and exponential growth</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47</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Polynomial and exponential growth</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48</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Polynomial and exponential growth</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49</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Other forms of data</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534400" cy="4525963"/>
          </a:xfrm>
        </p:spPr>
        <p:txBody>
          <a:bodyPr/>
          <a:lstStyle/>
          <a:p>
            <a:r>
              <a:rPr lang="en-US" dirty="0"/>
              <a:t>Consider these situations:</a:t>
            </a:r>
          </a:p>
          <a:p>
            <a:pPr lvl="1"/>
            <a:r>
              <a:rPr lang="en-US" dirty="0"/>
              <a:t>Your run-time shows polynomial growth with respect to capacity: </a:t>
            </a:r>
          </a:p>
          <a:p>
            <a:pPr marL="457200" lvl="1" indent="0">
              <a:buNone/>
            </a:pPr>
            <a:r>
              <a:rPr lang="en-US" i="1" dirty="0">
                <a:latin typeface="Times New Roman" panose="02020603050405020304" pitchFamily="18" charset="0"/>
              </a:rPr>
              <a:t>		T</a:t>
            </a:r>
            <a:r>
              <a:rPr lang="en-US" dirty="0">
                <a:latin typeface="Times New Roman" panose="02020603050405020304" pitchFamily="18" charset="0"/>
              </a:rPr>
              <a:t>(</a:t>
            </a:r>
            <a:r>
              <a:rPr lang="en-US" i="1" dirty="0">
                <a:latin typeface="Times New Roman" panose="02020603050405020304" pitchFamily="18" charset="0"/>
              </a:rPr>
              <a:t>n</a:t>
            </a:r>
            <a:r>
              <a:rPr lang="en-US" dirty="0">
                <a:latin typeface="Times New Roman" panose="02020603050405020304" pitchFamily="18" charset="0"/>
              </a:rPr>
              <a:t>) = </a:t>
            </a:r>
            <a:r>
              <a:rPr lang="en-US" i="1" dirty="0" err="1">
                <a:latin typeface="Times New Roman" panose="02020603050405020304" pitchFamily="18" charset="0"/>
              </a:rPr>
              <a:t>an</a:t>
            </a:r>
            <a:r>
              <a:rPr lang="en-US" i="1" baseline="30000" dirty="0" err="1">
                <a:latin typeface="Times New Roman" panose="02020603050405020304" pitchFamily="18" charset="0"/>
              </a:rPr>
              <a:t>b</a:t>
            </a:r>
            <a:r>
              <a:rPr lang="en-US" i="1" dirty="0">
                <a:latin typeface="Times New Roman" panose="02020603050405020304" pitchFamily="18" charset="0"/>
              </a:rPr>
              <a:t> + </a:t>
            </a:r>
            <a:r>
              <a:rPr lang="en-US" dirty="0">
                <a:latin typeface="Times New Roman" panose="02020603050405020304" pitchFamily="18" charset="0"/>
              </a:rPr>
              <a:t>o(</a:t>
            </a:r>
            <a:r>
              <a:rPr lang="en-US" i="1" dirty="0" err="1">
                <a:latin typeface="Times New Roman" panose="02020603050405020304" pitchFamily="18" charset="0"/>
              </a:rPr>
              <a:t>n</a:t>
            </a:r>
            <a:r>
              <a:rPr lang="en-US" i="1" baseline="30000" dirty="0" err="1">
                <a:latin typeface="Times New Roman" panose="02020603050405020304" pitchFamily="18" charset="0"/>
              </a:rPr>
              <a:t>b</a:t>
            </a:r>
            <a:r>
              <a:rPr lang="en-US" dirty="0">
                <a:latin typeface="Times New Roman" panose="02020603050405020304" pitchFamily="18" charset="0"/>
              </a:rPr>
              <a:t>)</a:t>
            </a:r>
          </a:p>
          <a:p>
            <a:pPr lvl="1"/>
            <a:r>
              <a:rPr lang="en-US" dirty="0"/>
              <a:t>Your data is growing or decaying exponentially over time:</a:t>
            </a:r>
          </a:p>
          <a:p>
            <a:pPr marL="457200" lvl="1" indent="0">
              <a:buNone/>
            </a:pPr>
            <a:r>
              <a:rPr lang="en-US" i="1" dirty="0">
                <a:latin typeface="Times New Roman" panose="02020603050405020304" pitchFamily="18" charset="0"/>
              </a:rPr>
              <a:t>		y</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 = </a:t>
            </a:r>
            <a:r>
              <a:rPr lang="en-US" i="1" dirty="0">
                <a:latin typeface="Times New Roman" panose="02020603050405020304" pitchFamily="18" charset="0"/>
              </a:rPr>
              <a:t>a </a:t>
            </a:r>
            <a:r>
              <a:rPr lang="en-US" i="1" dirty="0" err="1">
                <a:latin typeface="Times New Roman" panose="02020603050405020304" pitchFamily="18" charset="0"/>
              </a:rPr>
              <a:t>e</a:t>
            </a:r>
            <a:r>
              <a:rPr lang="en-US" i="1" baseline="30000" dirty="0" err="1">
                <a:latin typeface="Times New Roman" panose="02020603050405020304" pitchFamily="18" charset="0"/>
              </a:rPr>
              <a:t>bt</a:t>
            </a:r>
            <a:endParaRPr lang="en-US" dirty="0"/>
          </a:p>
          <a:p>
            <a:pPr lvl="1"/>
            <a:endParaRPr lang="en-US" dirty="0"/>
          </a:p>
          <a:p>
            <a:r>
              <a:rPr lang="en-US" dirty="0"/>
              <a:t>It is important to note:</a:t>
            </a:r>
          </a:p>
          <a:p>
            <a:pPr lvl="1"/>
            <a:r>
              <a:rPr lang="en-US" dirty="0"/>
              <a:t>Neither of these is in the form </a:t>
            </a:r>
            <a:r>
              <a:rPr lang="en-US" i="1" dirty="0">
                <a:latin typeface="Times New Roman" panose="02020603050405020304" pitchFamily="18" charset="0"/>
              </a:rPr>
              <a:t>a</a:t>
            </a:r>
            <a:r>
              <a:rPr lang="en-US" baseline="-25000" dirty="0">
                <a:latin typeface="Times New Roman" panose="02020603050405020304" pitchFamily="18" charset="0"/>
              </a:rPr>
              <a:t>1</a:t>
            </a:r>
            <a:r>
              <a:rPr lang="en-US" i="1"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a</a:t>
            </a:r>
            <a:r>
              <a:rPr lang="en-US" baseline="-25000" dirty="0">
                <a:latin typeface="Times New Roman" panose="02020603050405020304" pitchFamily="18" charset="0"/>
              </a:rPr>
              <a:t>0</a:t>
            </a:r>
            <a:endParaRPr lang="en-US" dirty="0">
              <a:latin typeface="Times New Roman" panose="02020603050405020304" pitchFamily="18" charset="0"/>
            </a:endParaRPr>
          </a:p>
          <a:p>
            <a:pPr lvl="1"/>
            <a:r>
              <a:rPr lang="en-US" dirty="0"/>
              <a:t>In the first case, if </a:t>
            </a:r>
            <a:r>
              <a:rPr lang="en-US" i="1" dirty="0">
                <a:latin typeface="Times New Roman" panose="02020603050405020304" pitchFamily="18" charset="0"/>
              </a:rPr>
              <a:t>y</a:t>
            </a:r>
            <a:r>
              <a:rPr lang="en-US" dirty="0">
                <a:latin typeface="Times New Roman" panose="02020603050405020304" pitchFamily="18" charset="0"/>
              </a:rPr>
              <a:t> = </a:t>
            </a:r>
            <a:r>
              <a:rPr lang="en-US" i="1" dirty="0">
                <a:latin typeface="Times New Roman" panose="02020603050405020304" pitchFamily="18" charset="0"/>
              </a:rPr>
              <a:t>a </a:t>
            </a:r>
            <a:r>
              <a:rPr lang="en-US" i="1" dirty="0" err="1">
                <a:latin typeface="Times New Roman" panose="02020603050405020304" pitchFamily="18" charset="0"/>
              </a:rPr>
              <a:t>x</a:t>
            </a:r>
            <a:r>
              <a:rPr lang="en-US" i="1" baseline="30000" dirty="0" err="1">
                <a:latin typeface="Times New Roman" panose="02020603050405020304" pitchFamily="18" charset="0"/>
              </a:rPr>
              <a:t>b</a:t>
            </a:r>
            <a:r>
              <a:rPr lang="en-US" dirty="0"/>
              <a:t>, then</a:t>
            </a:r>
          </a:p>
          <a:p>
            <a:pPr marL="457200" lvl="1" indent="0" algn="ctr">
              <a:buNone/>
            </a:pPr>
            <a:r>
              <a:rPr lang="en-US" sz="2000" dirty="0">
                <a:latin typeface="Times New Roman" panose="02020603050405020304" pitchFamily="18" charset="0"/>
              </a:rPr>
              <a:t>ln(</a:t>
            </a:r>
            <a:r>
              <a:rPr lang="en-US" sz="2000" i="1" dirty="0">
                <a:latin typeface="Times New Roman" panose="02020603050405020304" pitchFamily="18" charset="0"/>
              </a:rPr>
              <a:t>a </a:t>
            </a:r>
            <a:r>
              <a:rPr lang="en-US" sz="2000" i="1" dirty="0" err="1">
                <a:latin typeface="Times New Roman" panose="02020603050405020304" pitchFamily="18" charset="0"/>
              </a:rPr>
              <a:t>x</a:t>
            </a:r>
            <a:r>
              <a:rPr lang="en-US" sz="2000" i="1" baseline="30000" dirty="0" err="1">
                <a:latin typeface="Times New Roman" panose="02020603050405020304" pitchFamily="18" charset="0"/>
              </a:rPr>
              <a:t>b</a:t>
            </a:r>
            <a:r>
              <a:rPr lang="en-US" sz="2000" dirty="0">
                <a:latin typeface="Times New Roman" panose="02020603050405020304" pitchFamily="18" charset="0"/>
              </a:rPr>
              <a:t>) = ln(</a:t>
            </a:r>
            <a:r>
              <a:rPr lang="en-US" sz="2000" i="1" dirty="0">
                <a:latin typeface="Times New Roman" panose="02020603050405020304" pitchFamily="18" charset="0"/>
              </a:rPr>
              <a:t>a</a:t>
            </a:r>
            <a:r>
              <a:rPr lang="en-US" sz="2000" dirty="0">
                <a:latin typeface="Times New Roman" panose="02020603050405020304" pitchFamily="18" charset="0"/>
              </a:rPr>
              <a:t>) + </a:t>
            </a:r>
            <a:r>
              <a:rPr lang="en-US" sz="2000" i="1" dirty="0">
                <a:latin typeface="Times New Roman" panose="02020603050405020304" pitchFamily="18" charset="0"/>
              </a:rPr>
              <a:t>b</a:t>
            </a:r>
            <a:r>
              <a:rPr lang="en-US" sz="2000" dirty="0">
                <a:latin typeface="Times New Roman" panose="02020603050405020304" pitchFamily="18" charset="0"/>
              </a:rPr>
              <a:t> ln(</a:t>
            </a:r>
            <a:r>
              <a:rPr lang="en-US" sz="2000" i="1" dirty="0">
                <a:latin typeface="Times New Roman" panose="02020603050405020304" pitchFamily="18" charset="0"/>
              </a:rPr>
              <a:t>x</a:t>
            </a:r>
            <a:r>
              <a:rPr lang="en-US" sz="2000" dirty="0">
                <a:latin typeface="Times New Roman" panose="02020603050405020304" pitchFamily="18" charset="0"/>
              </a:rPr>
              <a:t>)</a:t>
            </a:r>
          </a:p>
          <a:p>
            <a:pPr lvl="1"/>
            <a:r>
              <a:rPr lang="en-US" dirty="0">
                <a:solidFill>
                  <a:prstClr val="white"/>
                </a:solidFill>
              </a:rPr>
              <a:t>In the second case, if </a:t>
            </a:r>
            <a:r>
              <a:rPr lang="en-US" i="1" dirty="0">
                <a:latin typeface="Times New Roman" panose="02020603050405020304" pitchFamily="18" charset="0"/>
              </a:rPr>
              <a:t>y</a:t>
            </a:r>
            <a:r>
              <a:rPr lang="en-US" dirty="0">
                <a:latin typeface="Times New Roman" panose="02020603050405020304" pitchFamily="18" charset="0"/>
              </a:rPr>
              <a:t> = </a:t>
            </a:r>
            <a:r>
              <a:rPr lang="en-US" i="1" dirty="0">
                <a:latin typeface="Times New Roman" panose="02020603050405020304" pitchFamily="18" charset="0"/>
              </a:rPr>
              <a:t>a </a:t>
            </a:r>
            <a:r>
              <a:rPr lang="en-US" i="1" dirty="0" err="1">
                <a:latin typeface="Times New Roman" panose="02020603050405020304" pitchFamily="18" charset="0"/>
              </a:rPr>
              <a:t>e</a:t>
            </a:r>
            <a:r>
              <a:rPr lang="en-US" i="1" baseline="30000" dirty="0" err="1">
                <a:latin typeface="Times New Roman" panose="02020603050405020304" pitchFamily="18" charset="0"/>
              </a:rPr>
              <a:t>bx</a:t>
            </a:r>
            <a:r>
              <a:rPr lang="en-US" dirty="0"/>
              <a:t>, then</a:t>
            </a:r>
            <a:endParaRPr lang="en-US" dirty="0">
              <a:solidFill>
                <a:prstClr val="white"/>
              </a:solidFill>
            </a:endParaRPr>
          </a:p>
          <a:p>
            <a:pPr marL="457200" lvl="1" indent="0" algn="ctr">
              <a:buNone/>
            </a:pPr>
            <a:r>
              <a:rPr lang="en-US" sz="2000" dirty="0">
                <a:solidFill>
                  <a:prstClr val="white"/>
                </a:solidFill>
                <a:latin typeface="Times New Roman" panose="02020603050405020304" pitchFamily="18" charset="0"/>
              </a:rPr>
              <a:t>ln(</a:t>
            </a:r>
            <a:r>
              <a:rPr lang="en-US" sz="2000" i="1" dirty="0">
                <a:solidFill>
                  <a:prstClr val="white"/>
                </a:solidFill>
                <a:latin typeface="Times New Roman" panose="02020603050405020304" pitchFamily="18" charset="0"/>
              </a:rPr>
              <a:t>y</a:t>
            </a:r>
            <a:r>
              <a:rPr lang="en-US" sz="2000" dirty="0">
                <a:solidFill>
                  <a:prstClr val="white"/>
                </a:solidFill>
                <a:latin typeface="Times New Roman" panose="02020603050405020304" pitchFamily="18" charset="0"/>
              </a:rPr>
              <a:t>) = ln(</a:t>
            </a:r>
            <a:r>
              <a:rPr lang="en-US" sz="2000" i="1" dirty="0">
                <a:solidFill>
                  <a:prstClr val="white"/>
                </a:solidFill>
                <a:latin typeface="Times New Roman" panose="02020603050405020304" pitchFamily="18" charset="0"/>
              </a:rPr>
              <a:t>a </a:t>
            </a:r>
            <a:r>
              <a:rPr lang="en-US" sz="2000" i="1" dirty="0" err="1">
                <a:solidFill>
                  <a:prstClr val="white"/>
                </a:solidFill>
                <a:latin typeface="Times New Roman" panose="02020603050405020304" pitchFamily="18" charset="0"/>
              </a:rPr>
              <a:t>e</a:t>
            </a:r>
            <a:r>
              <a:rPr lang="en-US" sz="2000" i="1" baseline="30000" dirty="0" err="1">
                <a:solidFill>
                  <a:prstClr val="white"/>
                </a:solidFill>
                <a:latin typeface="Times New Roman" panose="02020603050405020304" pitchFamily="18" charset="0"/>
              </a:rPr>
              <a:t>bx</a:t>
            </a:r>
            <a:r>
              <a:rPr lang="en-US" sz="2000" dirty="0">
                <a:solidFill>
                  <a:prstClr val="white"/>
                </a:solidFill>
                <a:latin typeface="Times New Roman" panose="02020603050405020304" pitchFamily="18" charset="0"/>
              </a:rPr>
              <a:t>) = ln(</a:t>
            </a:r>
            <a:r>
              <a:rPr lang="en-US" sz="2000" i="1" dirty="0">
                <a:solidFill>
                  <a:prstClr val="white"/>
                </a:solidFill>
                <a:latin typeface="Times New Roman" panose="02020603050405020304" pitchFamily="18" charset="0"/>
              </a:rPr>
              <a:t>a</a:t>
            </a:r>
            <a:r>
              <a:rPr lang="en-US" sz="2000" dirty="0">
                <a:solidFill>
                  <a:prstClr val="white"/>
                </a:solidFill>
                <a:latin typeface="Times New Roman" panose="02020603050405020304" pitchFamily="18" charset="0"/>
              </a:rPr>
              <a:t>) + </a:t>
            </a:r>
            <a:r>
              <a:rPr lang="en-US" sz="2000" i="1" dirty="0">
                <a:solidFill>
                  <a:prstClr val="white"/>
                </a:solidFill>
                <a:latin typeface="Times New Roman" panose="02020603050405020304" pitchFamily="18" charset="0"/>
              </a:rPr>
              <a:t>bx</a:t>
            </a:r>
            <a:endParaRPr lang="en-US" sz="2000" dirty="0">
              <a:solidFill>
                <a:prstClr val="white"/>
              </a:solidFill>
              <a:latin typeface="Times New Roman" panose="02020603050405020304" pitchFamily="18" charset="0"/>
            </a:endParaRPr>
          </a:p>
          <a:p>
            <a:pPr marL="457200" lvl="1" indent="0">
              <a:buNone/>
            </a:pPr>
            <a:endParaRPr lang="en-US" sz="1800"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Polynomial and exponential growth</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pic>
        <p:nvPicPr>
          <p:cNvPr id="6" name="Audio 5">
            <a:hlinkClick r:id="" action="ppaction://media"/>
            <a:extLst>
              <a:ext uri="{FF2B5EF4-FFF2-40B4-BE49-F238E27FC236}">
                <a16:creationId xmlns:a16="http://schemas.microsoft.com/office/drawing/2014/main" id="{88AF7FE7-0EA7-4FC8-BBCB-45BC206E95E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51655131"/>
      </p:ext>
    </p:extLst>
  </p:cSld>
  <p:clrMapOvr>
    <a:masterClrMapping/>
  </p:clrMapOvr>
  <mc:AlternateContent xmlns:mc="http://schemas.openxmlformats.org/markup-compatibility/2006">
    <mc:Choice xmlns:p14="http://schemas.microsoft.com/office/powerpoint/2010/main" Requires="p14">
      <p:transition spd="slow" p14:dur="2000" advTm="156562"/>
    </mc:Choice>
    <mc:Fallback>
      <p:transition spd="slow" advTm="156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Polynomial growth</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Polynomial growth is described by any function that is </a:t>
            </a:r>
            <a:r>
              <a:rPr lang="en-US" dirty="0">
                <a:latin typeface="Times New Roman" panose="02020603050405020304" pitchFamily="18" charset="0"/>
              </a:rPr>
              <a:t>O(</a:t>
            </a:r>
            <a:r>
              <a:rPr lang="en-US" i="1" dirty="0" err="1">
                <a:latin typeface="Times New Roman" panose="02020603050405020304" pitchFamily="18" charset="0"/>
              </a:rPr>
              <a:t>n</a:t>
            </a:r>
            <a:r>
              <a:rPr lang="en-US" i="1" baseline="30000" dirty="0" err="1">
                <a:latin typeface="Times New Roman" panose="02020603050405020304" pitchFamily="18" charset="0"/>
              </a:rPr>
              <a:t>d</a:t>
            </a:r>
            <a:r>
              <a:rPr lang="en-US" dirty="0">
                <a:latin typeface="Times New Roman" panose="02020603050405020304" pitchFamily="18" charset="0"/>
              </a:rPr>
              <a:t>)</a:t>
            </a:r>
          </a:p>
          <a:p>
            <a:pPr lvl="1"/>
            <a:r>
              <a:rPr lang="en-US" dirty="0"/>
              <a:t>Suppose you’ve just implemented a bi-parental heap that contains </a:t>
            </a:r>
            <a:r>
              <a:rPr lang="en-US" i="1" dirty="0"/>
              <a:t>n</a:t>
            </a:r>
            <a:r>
              <a:rPr lang="en-US" dirty="0"/>
              <a:t> items</a:t>
            </a:r>
          </a:p>
          <a:p>
            <a:pPr lvl="2"/>
            <a:r>
              <a:rPr lang="en-US" dirty="0"/>
              <a:t>You know that certain operations are</a:t>
            </a:r>
          </a:p>
          <a:p>
            <a:endParaRPr lang="en-US" dirty="0"/>
          </a:p>
          <a:p>
            <a:pPr lvl="1"/>
            <a:r>
              <a:rPr lang="en-US" dirty="0"/>
              <a:t>You just authored the Karatsuba algorithm for multiplying two </a:t>
            </a:r>
            <a:r>
              <a:rPr lang="en-US" i="1" dirty="0"/>
              <a:t>n</a:t>
            </a:r>
            <a:r>
              <a:rPr lang="en-US" dirty="0"/>
              <a:t>-digit integers</a:t>
            </a:r>
          </a:p>
          <a:p>
            <a:pPr lvl="2"/>
            <a:r>
              <a:rPr lang="en-US" dirty="0"/>
              <a:t>You know the run time must be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Polynomial and exponential growth</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6" name="Object 5">
            <a:extLst>
              <a:ext uri="{FF2B5EF4-FFF2-40B4-BE49-F238E27FC236}">
                <a16:creationId xmlns:a16="http://schemas.microsoft.com/office/drawing/2014/main" id="{3A4457A6-0306-4170-B57A-ED5FAE1289DF}"/>
              </a:ext>
            </a:extLst>
          </p:cNvPr>
          <p:cNvGraphicFramePr>
            <a:graphicFrameLocks noChangeAspect="1"/>
          </p:cNvGraphicFramePr>
          <p:nvPr>
            <p:extLst>
              <p:ext uri="{D42A27DB-BD31-4B8C-83A1-F6EECF244321}">
                <p14:modId xmlns:p14="http://schemas.microsoft.com/office/powerpoint/2010/main" val="174916569"/>
              </p:ext>
            </p:extLst>
          </p:nvPr>
        </p:nvGraphicFramePr>
        <p:xfrm>
          <a:off x="5720561" y="2653405"/>
          <a:ext cx="854956" cy="539972"/>
        </p:xfrm>
        <a:graphic>
          <a:graphicData uri="http://schemas.openxmlformats.org/presentationml/2006/ole">
            <mc:AlternateContent xmlns:mc="http://schemas.openxmlformats.org/markup-compatibility/2006">
              <mc:Choice xmlns:v="urn:schemas-microsoft-com:vml" Requires="v">
                <p:oleObj name="Equation" r:id="rId5" imgW="482400" imgH="304560" progId="Equation.DSMT4">
                  <p:embed/>
                </p:oleObj>
              </mc:Choice>
              <mc:Fallback>
                <p:oleObj name="Equation" r:id="rId5" imgW="482400" imgH="304560" progId="Equation.DSMT4">
                  <p:embed/>
                  <p:pic>
                    <p:nvPicPr>
                      <p:cNvPr id="6" name="Object 5">
                        <a:extLst>
                          <a:ext uri="{FF2B5EF4-FFF2-40B4-BE49-F238E27FC236}">
                            <a16:creationId xmlns:a16="http://schemas.microsoft.com/office/drawing/2014/main" id="{3A4457A6-0306-4170-B57A-ED5FAE1289DF}"/>
                          </a:ext>
                        </a:extLst>
                      </p:cNvPr>
                      <p:cNvPicPr/>
                      <p:nvPr/>
                    </p:nvPicPr>
                    <p:blipFill>
                      <a:blip r:embed="rId6"/>
                      <a:stretch>
                        <a:fillRect/>
                      </a:stretch>
                    </p:blipFill>
                    <p:spPr>
                      <a:xfrm>
                        <a:off x="5720561" y="2653405"/>
                        <a:ext cx="854956" cy="539972"/>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20771B18-D837-45CD-8769-19BCDD17A883}"/>
              </a:ext>
            </a:extLst>
          </p:cNvPr>
          <p:cNvGraphicFramePr>
            <a:graphicFrameLocks noChangeAspect="1"/>
          </p:cNvGraphicFramePr>
          <p:nvPr>
            <p:extLst>
              <p:ext uri="{D42A27DB-BD31-4B8C-83A1-F6EECF244321}">
                <p14:modId xmlns:p14="http://schemas.microsoft.com/office/powerpoint/2010/main" val="2455463362"/>
              </p:ext>
            </p:extLst>
          </p:nvPr>
        </p:nvGraphicFramePr>
        <p:xfrm>
          <a:off x="5124042" y="4152900"/>
          <a:ext cx="2384425" cy="539750"/>
        </p:xfrm>
        <a:graphic>
          <a:graphicData uri="http://schemas.openxmlformats.org/presentationml/2006/ole">
            <mc:AlternateContent xmlns:mc="http://schemas.openxmlformats.org/markup-compatibility/2006">
              <mc:Choice xmlns:v="urn:schemas-microsoft-com:vml" Requires="v">
                <p:oleObj name="Equation" r:id="rId7" imgW="1346040" imgH="304560" progId="Equation.DSMT4">
                  <p:embed/>
                </p:oleObj>
              </mc:Choice>
              <mc:Fallback>
                <p:oleObj name="Equation" r:id="rId7" imgW="1346040" imgH="304560" progId="Equation.DSMT4">
                  <p:embed/>
                  <p:pic>
                    <p:nvPicPr>
                      <p:cNvPr id="8" name="Object 7">
                        <a:extLst>
                          <a:ext uri="{FF2B5EF4-FFF2-40B4-BE49-F238E27FC236}">
                            <a16:creationId xmlns:a16="http://schemas.microsoft.com/office/drawing/2014/main" id="{20771B18-D837-45CD-8769-19BCDD17A883}"/>
                          </a:ext>
                        </a:extLst>
                      </p:cNvPr>
                      <p:cNvPicPr/>
                      <p:nvPr/>
                    </p:nvPicPr>
                    <p:blipFill>
                      <a:blip r:embed="rId8"/>
                      <a:stretch>
                        <a:fillRect/>
                      </a:stretch>
                    </p:blipFill>
                    <p:spPr>
                      <a:xfrm>
                        <a:off x="5124042" y="4152900"/>
                        <a:ext cx="2384425" cy="539750"/>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DA424EE6-B22F-4CFA-81C1-72E26093705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5797840"/>
      </p:ext>
    </p:extLst>
  </p:cSld>
  <p:clrMapOvr>
    <a:masterClrMapping/>
  </p:clrMapOvr>
  <mc:AlternateContent xmlns:mc="http://schemas.openxmlformats.org/markup-compatibility/2006">
    <mc:Choice xmlns:p14="http://schemas.microsoft.com/office/powerpoint/2010/main" Requires="p14">
      <p:transition spd="slow" p14:dur="2000" advTm="112553"/>
    </mc:Choice>
    <mc:Fallback>
      <p:transition spd="slow" advTm="112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Polynomial growth</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So, you time your operation on the bi-parental heap for various values of </a:t>
            </a:r>
            <a:r>
              <a:rPr lang="en-US" i="1" dirty="0">
                <a:latin typeface="Times New Roman" panose="02020603050405020304" pitchFamily="18" charset="0"/>
              </a:rPr>
              <a:t>n</a:t>
            </a:r>
            <a:r>
              <a:rPr lang="en-US" dirty="0">
                <a:latin typeface="Times New Roman" panose="02020603050405020304" pitchFamily="18" charset="0"/>
              </a:rPr>
              <a:t> = 2</a:t>
            </a:r>
            <a:r>
              <a:rPr lang="en-US" i="1" baseline="30000" dirty="0">
                <a:latin typeface="Times New Roman" panose="02020603050405020304" pitchFamily="18" charset="0"/>
              </a:rPr>
              <a:t>k</a:t>
            </a:r>
            <a:r>
              <a:rPr lang="en-US" dirty="0"/>
              <a:t> items contained in the container</a:t>
            </a:r>
          </a:p>
          <a:p>
            <a:endParaRPr lang="en-US" i="1" dirty="0"/>
          </a:p>
          <a:p>
            <a:endParaRPr lang="en-US" i="1" dirty="0"/>
          </a:p>
          <a:p>
            <a:endParaRPr lang="en-US" i="1" dirty="0"/>
          </a:p>
          <a:p>
            <a:endParaRPr lang="en-US" i="1" dirty="0"/>
          </a:p>
          <a:p>
            <a:endParaRPr lang="en-US" i="1" dirty="0"/>
          </a:p>
          <a:p>
            <a:endParaRPr lang="en-US" i="1" dirty="0"/>
          </a:p>
          <a:p>
            <a:endParaRPr lang="en-US" i="1" dirty="0"/>
          </a:p>
          <a:p>
            <a:pPr lvl="1"/>
            <a:r>
              <a:rPr lang="en-US" dirty="0"/>
              <a:t>It looks like                 but is it </a:t>
            </a:r>
            <a:r>
              <a:rPr lang="en-US" dirty="0">
                <a:latin typeface="Times New Roman" panose="02020603050405020304" pitchFamily="18" charset="0"/>
              </a:rPr>
              <a:t>O(</a:t>
            </a:r>
            <a:r>
              <a:rPr lang="en-US" i="1" dirty="0">
                <a:latin typeface="Times New Roman" panose="02020603050405020304" pitchFamily="18" charset="0"/>
              </a:rPr>
              <a:t>n</a:t>
            </a:r>
            <a:r>
              <a:rPr lang="en-US" baseline="30000" dirty="0">
                <a:latin typeface="Times New Roman" panose="02020603050405020304" pitchFamily="18" charset="0"/>
              </a:rPr>
              <a:t>2/3</a:t>
            </a:r>
            <a:r>
              <a:rPr lang="en-US" dirty="0">
                <a:latin typeface="Times New Roman" panose="02020603050405020304" pitchFamily="18" charset="0"/>
              </a:rPr>
              <a:t>)</a:t>
            </a:r>
            <a:r>
              <a:rPr lang="en-US" dirty="0"/>
              <a:t>? </a:t>
            </a:r>
          </a:p>
          <a:p>
            <a:pPr lvl="1"/>
            <a:r>
              <a:rPr lang="en-US" dirty="0"/>
              <a:t>We should find the best fitting </a:t>
            </a:r>
            <a:r>
              <a:rPr lang="en-US" i="1" dirty="0">
                <a:latin typeface="Times New Roman" panose="02020603050405020304" pitchFamily="18" charset="0"/>
              </a:rPr>
              <a:t>T</a:t>
            </a:r>
            <a:r>
              <a:rPr lang="en-US" dirty="0">
                <a:latin typeface="Times New Roman" panose="02020603050405020304" pitchFamily="18" charset="0"/>
              </a:rPr>
              <a:t>(</a:t>
            </a:r>
            <a:r>
              <a:rPr lang="en-US" i="1" dirty="0">
                <a:latin typeface="Times New Roman" panose="02020603050405020304" pitchFamily="18" charset="0"/>
              </a:rPr>
              <a:t>n</a:t>
            </a:r>
            <a:r>
              <a:rPr lang="en-US" dirty="0">
                <a:latin typeface="Times New Roman" panose="02020603050405020304" pitchFamily="18" charset="0"/>
              </a:rPr>
              <a:t>) = </a:t>
            </a:r>
            <a:r>
              <a:rPr lang="en-US" i="1" dirty="0" err="1">
                <a:latin typeface="Times New Roman" panose="02020603050405020304" pitchFamily="18" charset="0"/>
              </a:rPr>
              <a:t>an</a:t>
            </a:r>
            <a:r>
              <a:rPr lang="en-US" i="1" baseline="30000" dirty="0" err="1">
                <a:latin typeface="Times New Roman" panose="02020603050405020304" pitchFamily="18" charset="0"/>
              </a:rPr>
              <a:t>b</a:t>
            </a:r>
            <a:r>
              <a:rPr lang="en-US" dirty="0"/>
              <a:t> and see if </a:t>
            </a:r>
            <a:r>
              <a:rPr lang="en-US" i="1" dirty="0">
                <a:latin typeface="Times New Roman" panose="02020603050405020304" pitchFamily="18" charset="0"/>
              </a:rPr>
              <a:t>b</a:t>
            </a:r>
            <a:r>
              <a:rPr lang="en-US" dirty="0">
                <a:latin typeface="Times New Roman" panose="02020603050405020304" pitchFamily="18" charset="0"/>
              </a:rPr>
              <a:t> ≈ 0.5</a:t>
            </a:r>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Polynomial and exponential growth</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7</a:t>
            </a:fld>
            <a:endParaRPr lang="en-CA"/>
          </a:p>
        </p:txBody>
      </p:sp>
      <p:pic>
        <p:nvPicPr>
          <p:cNvPr id="10" name="Picture 9">
            <a:extLst>
              <a:ext uri="{FF2B5EF4-FFF2-40B4-BE49-F238E27FC236}">
                <a16:creationId xmlns:a16="http://schemas.microsoft.com/office/drawing/2014/main" id="{772FCF4A-4230-412B-BE2A-147F3261F1FB}"/>
              </a:ext>
            </a:extLst>
          </p:cNvPr>
          <p:cNvPicPr>
            <a:picLocks noChangeAspect="1"/>
          </p:cNvPicPr>
          <p:nvPr/>
        </p:nvPicPr>
        <p:blipFill>
          <a:blip r:embed="rId5"/>
          <a:stretch>
            <a:fillRect/>
          </a:stretch>
        </p:blipFill>
        <p:spPr>
          <a:xfrm>
            <a:off x="2209800" y="2532381"/>
            <a:ext cx="4724400" cy="2314575"/>
          </a:xfrm>
          <a:prstGeom prst="rect">
            <a:avLst/>
          </a:prstGeom>
        </p:spPr>
      </p:pic>
      <p:graphicFrame>
        <p:nvGraphicFramePr>
          <p:cNvPr id="11" name="Object 10">
            <a:extLst>
              <a:ext uri="{FF2B5EF4-FFF2-40B4-BE49-F238E27FC236}">
                <a16:creationId xmlns:a16="http://schemas.microsoft.com/office/drawing/2014/main" id="{999AF25E-69BF-4BD9-BB70-8140C7FAEA27}"/>
              </a:ext>
            </a:extLst>
          </p:cNvPr>
          <p:cNvGraphicFramePr>
            <a:graphicFrameLocks noChangeAspect="1"/>
          </p:cNvGraphicFramePr>
          <p:nvPr>
            <p:extLst>
              <p:ext uri="{D42A27DB-BD31-4B8C-83A1-F6EECF244321}">
                <p14:modId xmlns:p14="http://schemas.microsoft.com/office/powerpoint/2010/main" val="4171435299"/>
              </p:ext>
            </p:extLst>
          </p:nvPr>
        </p:nvGraphicFramePr>
        <p:xfrm>
          <a:off x="2680591" y="5115581"/>
          <a:ext cx="854956" cy="539972"/>
        </p:xfrm>
        <a:graphic>
          <a:graphicData uri="http://schemas.openxmlformats.org/presentationml/2006/ole">
            <mc:AlternateContent xmlns:mc="http://schemas.openxmlformats.org/markup-compatibility/2006">
              <mc:Choice xmlns:v="urn:schemas-microsoft-com:vml" Requires="v">
                <p:oleObj name="Equation" r:id="rId6" imgW="482400" imgH="304560" progId="Equation.DSMT4">
                  <p:embed/>
                </p:oleObj>
              </mc:Choice>
              <mc:Fallback>
                <p:oleObj name="Equation" r:id="rId6" imgW="482400" imgH="304560" progId="Equation.DSMT4">
                  <p:embed/>
                  <p:pic>
                    <p:nvPicPr>
                      <p:cNvPr id="6" name="Object 5">
                        <a:extLst>
                          <a:ext uri="{FF2B5EF4-FFF2-40B4-BE49-F238E27FC236}">
                            <a16:creationId xmlns:a16="http://schemas.microsoft.com/office/drawing/2014/main" id="{3A4457A6-0306-4170-B57A-ED5FAE1289DF}"/>
                          </a:ext>
                        </a:extLst>
                      </p:cNvPr>
                      <p:cNvPicPr/>
                      <p:nvPr/>
                    </p:nvPicPr>
                    <p:blipFill>
                      <a:blip r:embed="rId7"/>
                      <a:stretch>
                        <a:fillRect/>
                      </a:stretch>
                    </p:blipFill>
                    <p:spPr>
                      <a:xfrm>
                        <a:off x="2680591" y="5115581"/>
                        <a:ext cx="854956" cy="539972"/>
                      </a:xfrm>
                      <a:prstGeom prst="rect">
                        <a:avLst/>
                      </a:prstGeom>
                    </p:spPr>
                  </p:pic>
                </p:oleObj>
              </mc:Fallback>
            </mc:AlternateContent>
          </a:graphicData>
        </a:graphic>
      </p:graphicFrame>
      <p:pic>
        <p:nvPicPr>
          <p:cNvPr id="15" name="Audio 14">
            <a:hlinkClick r:id="" action="ppaction://media"/>
            <a:extLst>
              <a:ext uri="{FF2B5EF4-FFF2-40B4-BE49-F238E27FC236}">
                <a16:creationId xmlns:a16="http://schemas.microsoft.com/office/drawing/2014/main" id="{6564137C-1E06-49B0-AA02-23698213C47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16402581"/>
      </p:ext>
    </p:extLst>
  </p:cSld>
  <p:clrMapOvr>
    <a:masterClrMapping/>
  </p:clrMapOvr>
  <mc:AlternateContent xmlns:mc="http://schemas.openxmlformats.org/markup-compatibility/2006">
    <mc:Choice xmlns:p14="http://schemas.microsoft.com/office/powerpoint/2010/main" Requires="p14">
      <p:transition spd="slow" p14:dur="2000" advTm="87860"/>
    </mc:Choice>
    <mc:Fallback>
      <p:transition spd="slow" advTm="87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Polynomial growth</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Alternatively, you try your integer multiplication routine with some large-integer class with integers of </a:t>
            </a:r>
            <a:r>
              <a:rPr lang="en-US" i="1" dirty="0">
                <a:latin typeface="Times New Roman" panose="02020603050405020304" pitchFamily="18" charset="0"/>
              </a:rPr>
              <a:t>n</a:t>
            </a:r>
            <a:r>
              <a:rPr lang="en-US" dirty="0">
                <a:latin typeface="Times New Roman" panose="02020603050405020304" pitchFamily="18" charset="0"/>
              </a:rPr>
              <a:t> = 2</a:t>
            </a:r>
            <a:r>
              <a:rPr lang="en-US" i="1" baseline="30000" dirty="0">
                <a:latin typeface="Times New Roman" panose="02020603050405020304" pitchFamily="18" charset="0"/>
              </a:rPr>
              <a:t>m</a:t>
            </a:r>
            <a:r>
              <a:rPr lang="en-US" dirty="0"/>
              <a:t> digits</a:t>
            </a:r>
          </a:p>
          <a:p>
            <a:endParaRPr lang="en-US" i="1" dirty="0"/>
          </a:p>
          <a:p>
            <a:endParaRPr lang="en-US" i="1" dirty="0"/>
          </a:p>
          <a:p>
            <a:endParaRPr lang="en-US" i="1" dirty="0"/>
          </a:p>
          <a:p>
            <a:endParaRPr lang="en-US" i="1" dirty="0"/>
          </a:p>
          <a:p>
            <a:endParaRPr lang="en-US" i="1" dirty="0"/>
          </a:p>
          <a:p>
            <a:endParaRPr lang="en-US" i="1" dirty="0"/>
          </a:p>
          <a:p>
            <a:endParaRPr lang="en-US" i="1" dirty="0"/>
          </a:p>
          <a:p>
            <a:pPr lvl="1"/>
            <a:r>
              <a:rPr lang="en-US" dirty="0"/>
              <a:t>It looks like                     but is it </a:t>
            </a:r>
            <a:r>
              <a:rPr lang="en-US" dirty="0">
                <a:latin typeface="Times New Roman" panose="02020603050405020304" pitchFamily="18" charset="0"/>
              </a:rPr>
              <a:t>O(</a:t>
            </a:r>
            <a:r>
              <a:rPr lang="en-US" i="1" dirty="0">
                <a:latin typeface="Times New Roman" panose="02020603050405020304" pitchFamily="18" charset="0"/>
              </a:rPr>
              <a:t>n</a:t>
            </a:r>
            <a:r>
              <a:rPr lang="en-US" baseline="30000" dirty="0">
                <a:latin typeface="Times New Roman" panose="02020603050405020304" pitchFamily="18" charset="0"/>
              </a:rPr>
              <a:t>2</a:t>
            </a:r>
            <a:r>
              <a:rPr lang="en-US" dirty="0">
                <a:latin typeface="Times New Roman" panose="02020603050405020304" pitchFamily="18" charset="0"/>
              </a:rPr>
              <a:t>)</a:t>
            </a:r>
            <a:r>
              <a:rPr lang="en-US" dirty="0"/>
              <a:t>? </a:t>
            </a:r>
          </a:p>
          <a:p>
            <a:pPr lvl="1"/>
            <a:r>
              <a:rPr lang="en-US" dirty="0"/>
              <a:t>We should find the best fitting </a:t>
            </a:r>
            <a:r>
              <a:rPr lang="en-US" i="1" dirty="0">
                <a:latin typeface="Times New Roman" panose="02020603050405020304" pitchFamily="18" charset="0"/>
              </a:rPr>
              <a:t>T</a:t>
            </a:r>
            <a:r>
              <a:rPr lang="en-US" dirty="0">
                <a:latin typeface="Times New Roman" panose="02020603050405020304" pitchFamily="18" charset="0"/>
              </a:rPr>
              <a:t>(</a:t>
            </a:r>
            <a:r>
              <a:rPr lang="en-US" i="1" dirty="0">
                <a:latin typeface="Times New Roman" panose="02020603050405020304" pitchFamily="18" charset="0"/>
              </a:rPr>
              <a:t>n</a:t>
            </a:r>
            <a:r>
              <a:rPr lang="en-US" dirty="0">
                <a:latin typeface="Times New Roman" panose="02020603050405020304" pitchFamily="18" charset="0"/>
              </a:rPr>
              <a:t>) = </a:t>
            </a:r>
            <a:r>
              <a:rPr lang="en-US" i="1" dirty="0" err="1">
                <a:latin typeface="Times New Roman" panose="02020603050405020304" pitchFamily="18" charset="0"/>
              </a:rPr>
              <a:t>an</a:t>
            </a:r>
            <a:r>
              <a:rPr lang="en-US" i="1" baseline="30000" dirty="0" err="1">
                <a:latin typeface="Times New Roman" panose="02020603050405020304" pitchFamily="18" charset="0"/>
              </a:rPr>
              <a:t>b</a:t>
            </a:r>
            <a:r>
              <a:rPr lang="en-US" dirty="0"/>
              <a:t> and see if </a:t>
            </a:r>
            <a:r>
              <a:rPr lang="en-US" i="1" dirty="0">
                <a:latin typeface="Times New Roman" panose="02020603050405020304" pitchFamily="18" charset="0"/>
              </a:rPr>
              <a:t>b</a:t>
            </a:r>
            <a:r>
              <a:rPr lang="en-US" dirty="0">
                <a:latin typeface="Times New Roman" panose="02020603050405020304" pitchFamily="18" charset="0"/>
              </a:rPr>
              <a:t> ≈ 1.585</a:t>
            </a:r>
          </a:p>
          <a:p>
            <a:pPr lvl="1"/>
            <a:endParaRPr lang="en-US" dirty="0"/>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Polynomial and exponential growth</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8</a:t>
            </a:fld>
            <a:endParaRPr lang="en-CA"/>
          </a:p>
        </p:txBody>
      </p:sp>
      <p:pic>
        <p:nvPicPr>
          <p:cNvPr id="10" name="Picture 9">
            <a:extLst>
              <a:ext uri="{FF2B5EF4-FFF2-40B4-BE49-F238E27FC236}">
                <a16:creationId xmlns:a16="http://schemas.microsoft.com/office/drawing/2014/main" id="{772FCF4A-4230-412B-BE2A-147F3261F1FB}"/>
              </a:ext>
            </a:extLst>
          </p:cNvPr>
          <p:cNvPicPr>
            <a:picLocks noChangeAspect="1"/>
          </p:cNvPicPr>
          <p:nvPr/>
        </p:nvPicPr>
        <p:blipFill>
          <a:blip r:embed="rId5"/>
          <a:srcRect/>
          <a:stretch/>
        </p:blipFill>
        <p:spPr>
          <a:xfrm>
            <a:off x="2209800" y="2532381"/>
            <a:ext cx="4724400" cy="2314575"/>
          </a:xfrm>
          <a:prstGeom prst="rect">
            <a:avLst/>
          </a:prstGeom>
        </p:spPr>
      </p:pic>
      <p:graphicFrame>
        <p:nvGraphicFramePr>
          <p:cNvPr id="11" name="Object 10">
            <a:extLst>
              <a:ext uri="{FF2B5EF4-FFF2-40B4-BE49-F238E27FC236}">
                <a16:creationId xmlns:a16="http://schemas.microsoft.com/office/drawing/2014/main" id="{999AF25E-69BF-4BD9-BB70-8140C7FAEA27}"/>
              </a:ext>
            </a:extLst>
          </p:cNvPr>
          <p:cNvGraphicFramePr>
            <a:graphicFrameLocks noChangeAspect="1"/>
          </p:cNvGraphicFramePr>
          <p:nvPr>
            <p:extLst>
              <p:ext uri="{D42A27DB-BD31-4B8C-83A1-F6EECF244321}">
                <p14:modId xmlns:p14="http://schemas.microsoft.com/office/powerpoint/2010/main" val="2514374476"/>
              </p:ext>
            </p:extLst>
          </p:nvPr>
        </p:nvGraphicFramePr>
        <p:xfrm>
          <a:off x="2642463" y="5125683"/>
          <a:ext cx="1168400" cy="541338"/>
        </p:xfrm>
        <a:graphic>
          <a:graphicData uri="http://schemas.openxmlformats.org/presentationml/2006/ole">
            <mc:AlternateContent xmlns:mc="http://schemas.openxmlformats.org/markup-compatibility/2006">
              <mc:Choice xmlns:v="urn:schemas-microsoft-com:vml" Requires="v">
                <p:oleObj name="Equation" r:id="rId6" imgW="660240" imgH="304560" progId="Equation.DSMT4">
                  <p:embed/>
                </p:oleObj>
              </mc:Choice>
              <mc:Fallback>
                <p:oleObj name="Equation" r:id="rId6" imgW="660240" imgH="304560" progId="Equation.DSMT4">
                  <p:embed/>
                  <p:pic>
                    <p:nvPicPr>
                      <p:cNvPr id="11" name="Object 10">
                        <a:extLst>
                          <a:ext uri="{FF2B5EF4-FFF2-40B4-BE49-F238E27FC236}">
                            <a16:creationId xmlns:a16="http://schemas.microsoft.com/office/drawing/2014/main" id="{999AF25E-69BF-4BD9-BB70-8140C7FAEA27}"/>
                          </a:ext>
                        </a:extLst>
                      </p:cNvPr>
                      <p:cNvPicPr/>
                      <p:nvPr/>
                    </p:nvPicPr>
                    <p:blipFill>
                      <a:blip r:embed="rId7"/>
                      <a:stretch>
                        <a:fillRect/>
                      </a:stretch>
                    </p:blipFill>
                    <p:spPr>
                      <a:xfrm>
                        <a:off x="2642463" y="5125683"/>
                        <a:ext cx="1168400" cy="541338"/>
                      </a:xfrm>
                      <a:prstGeom prst="rect">
                        <a:avLst/>
                      </a:prstGeom>
                    </p:spPr>
                  </p:pic>
                </p:oleObj>
              </mc:Fallback>
            </mc:AlternateContent>
          </a:graphicData>
        </a:graphic>
      </p:graphicFrame>
      <p:pic>
        <p:nvPicPr>
          <p:cNvPr id="16" name="Audio 15">
            <a:hlinkClick r:id="" action="ppaction://media"/>
            <a:extLst>
              <a:ext uri="{FF2B5EF4-FFF2-40B4-BE49-F238E27FC236}">
                <a16:creationId xmlns:a16="http://schemas.microsoft.com/office/drawing/2014/main" id="{7AF1B338-65E1-4A1D-AAAF-28F8C4F93FD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49688112"/>
      </p:ext>
    </p:extLst>
  </p:cSld>
  <p:clrMapOvr>
    <a:masterClrMapping/>
  </p:clrMapOvr>
  <mc:AlternateContent xmlns:mc="http://schemas.openxmlformats.org/markup-compatibility/2006">
    <mc:Choice xmlns:p14="http://schemas.microsoft.com/office/powerpoint/2010/main" Requires="p14">
      <p:transition spd="slow" p14:dur="2000" advTm="90902"/>
    </mc:Choice>
    <mc:Fallback>
      <p:transition spd="slow" advTm="90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548F3-A609-4E42-AC58-DFABCD64CC33}"/>
              </a:ext>
            </a:extLst>
          </p:cNvPr>
          <p:cNvSpPr>
            <a:spLocks noGrp="1"/>
          </p:cNvSpPr>
          <p:nvPr>
            <p:ph type="title"/>
          </p:nvPr>
        </p:nvSpPr>
        <p:spPr/>
        <p:txBody>
          <a:bodyPr/>
          <a:lstStyle/>
          <a:p>
            <a:r>
              <a:rPr lang="en-US" dirty="0"/>
              <a:t>Polynomial growth</a:t>
            </a:r>
          </a:p>
        </p:txBody>
      </p:sp>
      <p:sp>
        <p:nvSpPr>
          <p:cNvPr id="3" name="Content Placeholder 2">
            <a:extLst>
              <a:ext uri="{FF2B5EF4-FFF2-40B4-BE49-F238E27FC236}">
                <a16:creationId xmlns:a16="http://schemas.microsoft.com/office/drawing/2014/main" id="{C3A8AFB1-DAE0-4104-971A-3838C4BE6744}"/>
              </a:ext>
            </a:extLst>
          </p:cNvPr>
          <p:cNvSpPr>
            <a:spLocks noGrp="1"/>
          </p:cNvSpPr>
          <p:nvPr>
            <p:ph idx="1"/>
          </p:nvPr>
        </p:nvSpPr>
        <p:spPr/>
        <p:txBody>
          <a:bodyPr/>
          <a:lstStyle/>
          <a:p>
            <a:r>
              <a:rPr lang="en-US" dirty="0"/>
              <a:t>Alternatively, suppose you’ve implemented a new algorithm and you’d like to determine the asymptotic behavior</a:t>
            </a:r>
          </a:p>
        </p:txBody>
      </p:sp>
      <p:sp>
        <p:nvSpPr>
          <p:cNvPr id="4" name="Footer Placeholder 3">
            <a:extLst>
              <a:ext uri="{FF2B5EF4-FFF2-40B4-BE49-F238E27FC236}">
                <a16:creationId xmlns:a16="http://schemas.microsoft.com/office/drawing/2014/main" id="{741221FF-23D1-4AB8-9EFA-7CE3799C8612}"/>
              </a:ext>
            </a:extLst>
          </p:cNvPr>
          <p:cNvSpPr>
            <a:spLocks noGrp="1"/>
          </p:cNvSpPr>
          <p:nvPr>
            <p:ph type="ftr" sz="quarter" idx="11"/>
          </p:nvPr>
        </p:nvSpPr>
        <p:spPr/>
        <p:txBody>
          <a:bodyPr/>
          <a:lstStyle/>
          <a:p>
            <a:r>
              <a:rPr lang="en-US"/>
              <a:t>Polynomial and exponential growth</a:t>
            </a:r>
            <a:endParaRPr lang="en-CA" dirty="0"/>
          </a:p>
        </p:txBody>
      </p:sp>
      <p:sp>
        <p:nvSpPr>
          <p:cNvPr id="5" name="Slide Number Placeholder 4">
            <a:extLst>
              <a:ext uri="{FF2B5EF4-FFF2-40B4-BE49-F238E27FC236}">
                <a16:creationId xmlns:a16="http://schemas.microsoft.com/office/drawing/2014/main" id="{6BCF635D-A0D5-4E3E-85D9-8AA101BCEEB6}"/>
              </a:ext>
            </a:extLst>
          </p:cNvPr>
          <p:cNvSpPr>
            <a:spLocks noGrp="1"/>
          </p:cNvSpPr>
          <p:nvPr>
            <p:ph type="sldNum" sz="quarter" idx="12"/>
          </p:nvPr>
        </p:nvSpPr>
        <p:spPr/>
        <p:txBody>
          <a:bodyPr/>
          <a:lstStyle/>
          <a:p>
            <a:fld id="{42EF6DC8-DA9C-4533-8A40-BB00A2545AF8}" type="slidenum">
              <a:rPr lang="en-CA" smtClean="0"/>
              <a:pPr/>
              <a:t>9</a:t>
            </a:fld>
            <a:endParaRPr lang="en-CA"/>
          </a:p>
        </p:txBody>
      </p:sp>
      <p:cxnSp>
        <p:nvCxnSpPr>
          <p:cNvPr id="7" name="Straight Connector 6">
            <a:extLst>
              <a:ext uri="{FF2B5EF4-FFF2-40B4-BE49-F238E27FC236}">
                <a16:creationId xmlns:a16="http://schemas.microsoft.com/office/drawing/2014/main" id="{432B5AAB-C5EE-4908-9145-FE4BD7DB2CA1}"/>
              </a:ext>
            </a:extLst>
          </p:cNvPr>
          <p:cNvCxnSpPr>
            <a:cxnSpLocks/>
          </p:cNvCxnSpPr>
          <p:nvPr/>
        </p:nvCxnSpPr>
        <p:spPr>
          <a:xfrm>
            <a:off x="2463501" y="2409713"/>
            <a:ext cx="0" cy="293683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EF6ED39-8FB5-4402-AB04-1158666B2305}"/>
              </a:ext>
            </a:extLst>
          </p:cNvPr>
          <p:cNvCxnSpPr>
            <a:cxnSpLocks/>
          </p:cNvCxnSpPr>
          <p:nvPr/>
        </p:nvCxnSpPr>
        <p:spPr>
          <a:xfrm flipH="1">
            <a:off x="2452744" y="5346550"/>
            <a:ext cx="456124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4232174-6811-4C69-81DD-8D0B93010BB0}"/>
              </a:ext>
            </a:extLst>
          </p:cNvPr>
          <p:cNvSpPr txBox="1"/>
          <p:nvPr/>
        </p:nvSpPr>
        <p:spPr>
          <a:xfrm>
            <a:off x="4541591" y="5520913"/>
            <a:ext cx="364291"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endParaRPr lang="en-US" i="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A2DB266-531D-4076-9F34-7D0C98D6B830}"/>
              </a:ext>
            </a:extLst>
          </p:cNvPr>
          <p:cNvSpPr txBox="1"/>
          <p:nvPr/>
        </p:nvSpPr>
        <p:spPr>
          <a:xfrm>
            <a:off x="1868655" y="3436327"/>
            <a:ext cx="364291"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lang="en-US" i="1" dirty="0">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94A223D6-292E-4754-9168-1B088389A557}"/>
              </a:ext>
            </a:extLst>
          </p:cNvPr>
          <p:cNvSpPr/>
          <p:nvPr/>
        </p:nvSpPr>
        <p:spPr>
          <a:xfrm>
            <a:off x="6477892" y="256031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C429669-D471-4BA7-9614-05162686DAEB}"/>
              </a:ext>
            </a:extLst>
          </p:cNvPr>
          <p:cNvSpPr/>
          <p:nvPr/>
        </p:nvSpPr>
        <p:spPr>
          <a:xfrm>
            <a:off x="4597096" y="428680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61D8D03-063A-4008-9FA4-8C1B47D20654}"/>
              </a:ext>
            </a:extLst>
          </p:cNvPr>
          <p:cNvSpPr/>
          <p:nvPr/>
        </p:nvSpPr>
        <p:spPr>
          <a:xfrm>
            <a:off x="3544644" y="483071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B9561A5-873A-4252-B372-42801E96DBF6}"/>
              </a:ext>
            </a:extLst>
          </p:cNvPr>
          <p:cNvSpPr/>
          <p:nvPr/>
        </p:nvSpPr>
        <p:spPr>
          <a:xfrm>
            <a:off x="3008561" y="505348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C42013A-B2C6-44A6-9317-3D05092E5778}"/>
              </a:ext>
            </a:extLst>
          </p:cNvPr>
          <p:cNvSpPr/>
          <p:nvPr/>
        </p:nvSpPr>
        <p:spPr>
          <a:xfrm>
            <a:off x="2741419" y="513511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320FD70-73A7-4B13-B093-9A9D767A290D}"/>
              </a:ext>
            </a:extLst>
          </p:cNvPr>
          <p:cNvSpPr/>
          <p:nvPr/>
        </p:nvSpPr>
        <p:spPr>
          <a:xfrm>
            <a:off x="2573906" y="524217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E8F33C9-04D5-4C63-BCEB-0B409464E9D3}"/>
              </a:ext>
            </a:extLst>
          </p:cNvPr>
          <p:cNvSpPr/>
          <p:nvPr/>
        </p:nvSpPr>
        <p:spPr>
          <a:xfrm>
            <a:off x="2573906" y="526244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A32FBEEF-5B29-4788-A947-F6C1A9CC1526}"/>
              </a:ext>
            </a:extLst>
          </p:cNvPr>
          <p:cNvSpPr/>
          <p:nvPr/>
        </p:nvSpPr>
        <p:spPr>
          <a:xfrm>
            <a:off x="2489743" y="526584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A779EEA7-1E46-4FF8-A365-79481EC0E7B8}"/>
              </a:ext>
            </a:extLst>
          </p:cNvPr>
          <p:cNvSpPr/>
          <p:nvPr/>
        </p:nvSpPr>
        <p:spPr>
          <a:xfrm>
            <a:off x="2463061" y="526901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4A81E8F8-1299-4B9A-A3B5-5773C62C12D4}"/>
              </a:ext>
            </a:extLst>
          </p:cNvPr>
          <p:cNvSpPr txBox="1"/>
          <p:nvPr/>
        </p:nvSpPr>
        <p:spPr>
          <a:xfrm>
            <a:off x="6322786" y="3820841"/>
            <a:ext cx="144961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a:t>
            </a:r>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an</a:t>
            </a:r>
            <a:r>
              <a:rPr kumimoji="0" lang="en-US" sz="2200" b="0" i="1" u="none" strike="noStrike" kern="1200" cap="none" spc="0" normalizeH="0" baseline="30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lang="en-US" dirty="0"/>
          </a:p>
        </p:txBody>
      </p:sp>
      <p:pic>
        <p:nvPicPr>
          <p:cNvPr id="42" name="Audio 41">
            <a:hlinkClick r:id="" action="ppaction://media"/>
            <a:extLst>
              <a:ext uri="{FF2B5EF4-FFF2-40B4-BE49-F238E27FC236}">
                <a16:creationId xmlns:a16="http://schemas.microsoft.com/office/drawing/2014/main" id="{9257D097-C974-4A8C-9DC6-2B05787AC98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13970151"/>
      </p:ext>
    </p:extLst>
  </p:cSld>
  <p:clrMapOvr>
    <a:masterClrMapping/>
  </p:clrMapOvr>
  <mc:AlternateContent xmlns:mc="http://schemas.openxmlformats.org/markup-compatibility/2006">
    <mc:Choice xmlns:p14="http://schemas.microsoft.com/office/powerpoint/2010/main" Requires="p14">
      <p:transition spd="slow" p14:dur="2000" advTm="69653"/>
    </mc:Choice>
    <mc:Fallback>
      <p:transition spd="slow" advTm="69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2"/>
                </p:tgtEl>
              </p:cMediaNode>
            </p:audio>
          </p:childTnLst>
        </p:cTn>
      </p:par>
    </p:tnLst>
    <p:bldLst>
      <p:bldP spid="4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0.2|6.4|2.5"/>
</p:tagLst>
</file>

<file path=ppt/tags/tag10.xml><?xml version="1.0" encoding="utf-8"?>
<p:tagLst xmlns:a="http://schemas.openxmlformats.org/drawingml/2006/main" xmlns:r="http://schemas.openxmlformats.org/officeDocument/2006/relationships" xmlns:p="http://schemas.openxmlformats.org/presentationml/2006/main">
  <p:tag name="TIMING" val="|12.1|4.4|3.9|4.7|7.6|13.4|8.8"/>
</p:tagLst>
</file>

<file path=ppt/tags/tag11.xml><?xml version="1.0" encoding="utf-8"?>
<p:tagLst xmlns:a="http://schemas.openxmlformats.org/drawingml/2006/main" xmlns:r="http://schemas.openxmlformats.org/officeDocument/2006/relationships" xmlns:p="http://schemas.openxmlformats.org/presentationml/2006/main">
  <p:tag name="TIMING" val="|3.5|11.9|2.8|8.9|15.2"/>
</p:tagLst>
</file>

<file path=ppt/tags/tag12.xml><?xml version="1.0" encoding="utf-8"?>
<p:tagLst xmlns:a="http://schemas.openxmlformats.org/drawingml/2006/main" xmlns:r="http://schemas.openxmlformats.org/officeDocument/2006/relationships" xmlns:p="http://schemas.openxmlformats.org/presentationml/2006/main">
  <p:tag name="TIMING" val="|5.7|31.2|17.3|26.9|48.5|14.6|12.9"/>
</p:tagLst>
</file>

<file path=ppt/tags/tag13.xml><?xml version="1.0" encoding="utf-8"?>
<p:tagLst xmlns:a="http://schemas.openxmlformats.org/drawingml/2006/main" xmlns:r="http://schemas.openxmlformats.org/officeDocument/2006/relationships" xmlns:p="http://schemas.openxmlformats.org/presentationml/2006/main">
  <p:tag name="TIMING" val="|49.8|8.7|16.6"/>
</p:tagLst>
</file>

<file path=ppt/tags/tag14.xml><?xml version="1.0" encoding="utf-8"?>
<p:tagLst xmlns:a="http://schemas.openxmlformats.org/drawingml/2006/main" xmlns:r="http://schemas.openxmlformats.org/officeDocument/2006/relationships" xmlns:p="http://schemas.openxmlformats.org/presentationml/2006/main">
  <p:tag name="TIMING" val="|4|14.4|9.1|11.3|12.3|12.2|13.4"/>
</p:tagLst>
</file>

<file path=ppt/tags/tag15.xml><?xml version="1.0" encoding="utf-8"?>
<p:tagLst xmlns:a="http://schemas.openxmlformats.org/drawingml/2006/main" xmlns:r="http://schemas.openxmlformats.org/officeDocument/2006/relationships" xmlns:p="http://schemas.openxmlformats.org/presentationml/2006/main">
  <p:tag name="TIMING" val="|13.4|9.8|15.7"/>
</p:tagLst>
</file>

<file path=ppt/tags/tag16.xml><?xml version="1.0" encoding="utf-8"?>
<p:tagLst xmlns:a="http://schemas.openxmlformats.org/drawingml/2006/main" xmlns:r="http://schemas.openxmlformats.org/officeDocument/2006/relationships" xmlns:p="http://schemas.openxmlformats.org/presentationml/2006/main">
  <p:tag name="TIMING" val="|3.9|8.5|12.4|7.3|41.5|32.5"/>
</p:tagLst>
</file>

<file path=ppt/tags/tag17.xml><?xml version="1.0" encoding="utf-8"?>
<p:tagLst xmlns:a="http://schemas.openxmlformats.org/drawingml/2006/main" xmlns:r="http://schemas.openxmlformats.org/officeDocument/2006/relationships" xmlns:p="http://schemas.openxmlformats.org/presentationml/2006/main">
  <p:tag name="TIMING" val="|4.8"/>
</p:tagLst>
</file>

<file path=ppt/tags/tag18.xml><?xml version="1.0" encoding="utf-8"?>
<p:tagLst xmlns:a="http://schemas.openxmlformats.org/drawingml/2006/main" xmlns:r="http://schemas.openxmlformats.org/officeDocument/2006/relationships" xmlns:p="http://schemas.openxmlformats.org/presentationml/2006/main">
  <p:tag name="TIMING" val="|19.1|22.2|8.3|22.3|10.1|4.8"/>
</p:tagLst>
</file>

<file path=ppt/tags/tag19.xml><?xml version="1.0" encoding="utf-8"?>
<p:tagLst xmlns:a="http://schemas.openxmlformats.org/drawingml/2006/main" xmlns:r="http://schemas.openxmlformats.org/officeDocument/2006/relationships" xmlns:p="http://schemas.openxmlformats.org/presentationml/2006/main">
  <p:tag name="TIMING" val="|31.9|72|11.9|34.2|132.4"/>
</p:tagLst>
</file>

<file path=ppt/tags/tag2.xml><?xml version="1.0" encoding="utf-8"?>
<p:tagLst xmlns:a="http://schemas.openxmlformats.org/drawingml/2006/main" xmlns:r="http://schemas.openxmlformats.org/officeDocument/2006/relationships" xmlns:p="http://schemas.openxmlformats.org/presentationml/2006/main">
  <p:tag name="TIMING" val="|35.5|17.6|6.1|16.7"/>
</p:tagLst>
</file>

<file path=ppt/tags/tag20.xml><?xml version="1.0" encoding="utf-8"?>
<p:tagLst xmlns:a="http://schemas.openxmlformats.org/drawingml/2006/main" xmlns:r="http://schemas.openxmlformats.org/officeDocument/2006/relationships" xmlns:p="http://schemas.openxmlformats.org/presentationml/2006/main">
  <p:tag name="TIMING" val="|33.4"/>
</p:tagLst>
</file>

<file path=ppt/tags/tag21.xml><?xml version="1.0" encoding="utf-8"?>
<p:tagLst xmlns:a="http://schemas.openxmlformats.org/drawingml/2006/main" xmlns:r="http://schemas.openxmlformats.org/officeDocument/2006/relationships" xmlns:p="http://schemas.openxmlformats.org/presentationml/2006/main">
  <p:tag name="TIMING" val="|35|31.9|21.1|7.6"/>
</p:tagLst>
</file>

<file path=ppt/tags/tag22.xml><?xml version="1.0" encoding="utf-8"?>
<p:tagLst xmlns:a="http://schemas.openxmlformats.org/drawingml/2006/main" xmlns:r="http://schemas.openxmlformats.org/officeDocument/2006/relationships" xmlns:p="http://schemas.openxmlformats.org/presentationml/2006/main">
  <p:tag name="TIMING" val="|2.8|7.3|11.6|8.4|6.2|8.6"/>
</p:tagLst>
</file>

<file path=ppt/tags/tag23.xml><?xml version="1.0" encoding="utf-8"?>
<p:tagLst xmlns:a="http://schemas.openxmlformats.org/drawingml/2006/main" xmlns:r="http://schemas.openxmlformats.org/officeDocument/2006/relationships" xmlns:p="http://schemas.openxmlformats.org/presentationml/2006/main">
  <p:tag name="TIMING" val="|9.2|5.5|5.1|4.7"/>
</p:tagLst>
</file>

<file path=ppt/tags/tag24.xml><?xml version="1.0" encoding="utf-8"?>
<p:tagLst xmlns:a="http://schemas.openxmlformats.org/drawingml/2006/main" xmlns:r="http://schemas.openxmlformats.org/officeDocument/2006/relationships" xmlns:p="http://schemas.openxmlformats.org/presentationml/2006/main">
  <p:tag name="TIMING" val="|3.4|13.6|2.9|11.8"/>
</p:tagLst>
</file>

<file path=ppt/tags/tag25.xml><?xml version="1.0" encoding="utf-8"?>
<p:tagLst xmlns:a="http://schemas.openxmlformats.org/drawingml/2006/main" xmlns:r="http://schemas.openxmlformats.org/officeDocument/2006/relationships" xmlns:p="http://schemas.openxmlformats.org/presentationml/2006/main">
  <p:tag name="TIMING" val="|4.8|21|5|25.7|11.2|16.5|17.2"/>
</p:tagLst>
</file>

<file path=ppt/tags/tag26.xml><?xml version="1.0" encoding="utf-8"?>
<p:tagLst xmlns:a="http://schemas.openxmlformats.org/drawingml/2006/main" xmlns:r="http://schemas.openxmlformats.org/officeDocument/2006/relationships" xmlns:p="http://schemas.openxmlformats.org/presentationml/2006/main">
  <p:tag name="TIMING" val="|20.3|11.8|18.5|12.2"/>
</p:tagLst>
</file>

<file path=ppt/tags/tag27.xml><?xml version="1.0" encoding="utf-8"?>
<p:tagLst xmlns:a="http://schemas.openxmlformats.org/drawingml/2006/main" xmlns:r="http://schemas.openxmlformats.org/officeDocument/2006/relationships" xmlns:p="http://schemas.openxmlformats.org/presentationml/2006/main">
  <p:tag name="TIMING" val="|16.3"/>
</p:tagLst>
</file>

<file path=ppt/tags/tag28.xml><?xml version="1.0" encoding="utf-8"?>
<p:tagLst xmlns:a="http://schemas.openxmlformats.org/drawingml/2006/main" xmlns:r="http://schemas.openxmlformats.org/officeDocument/2006/relationships" xmlns:p="http://schemas.openxmlformats.org/presentationml/2006/main">
  <p:tag name="TIMING" val="|3.9|10.2|5.9|34.1|8.3"/>
</p:tagLst>
</file>

<file path=ppt/tags/tag29.xml><?xml version="1.0" encoding="utf-8"?>
<p:tagLst xmlns:a="http://schemas.openxmlformats.org/drawingml/2006/main" xmlns:r="http://schemas.openxmlformats.org/officeDocument/2006/relationships" xmlns:p="http://schemas.openxmlformats.org/presentationml/2006/main">
  <p:tag name="TIMING" val="|17.3"/>
</p:tagLst>
</file>

<file path=ppt/tags/tag3.xml><?xml version="1.0" encoding="utf-8"?>
<p:tagLst xmlns:a="http://schemas.openxmlformats.org/drawingml/2006/main" xmlns:r="http://schemas.openxmlformats.org/officeDocument/2006/relationships" xmlns:p="http://schemas.openxmlformats.org/presentationml/2006/main">
  <p:tag name="TIMING" val="|5.2|20.1|29.6|28.9|32.7"/>
</p:tagLst>
</file>

<file path=ppt/tags/tag30.xml><?xml version="1.0" encoding="utf-8"?>
<p:tagLst xmlns:a="http://schemas.openxmlformats.org/drawingml/2006/main" xmlns:r="http://schemas.openxmlformats.org/officeDocument/2006/relationships" xmlns:p="http://schemas.openxmlformats.org/presentationml/2006/main">
  <p:tag name="TIMING" val="|15.1|33.7|7|31.7|18.5|43.7"/>
</p:tagLst>
</file>

<file path=ppt/tags/tag31.xml><?xml version="1.0" encoding="utf-8"?>
<p:tagLst xmlns:a="http://schemas.openxmlformats.org/drawingml/2006/main" xmlns:r="http://schemas.openxmlformats.org/officeDocument/2006/relationships" xmlns:p="http://schemas.openxmlformats.org/presentationml/2006/main">
  <p:tag name="TIMING" val="|5.9|8.3"/>
</p:tagLst>
</file>

<file path=ppt/tags/tag32.xml><?xml version="1.0" encoding="utf-8"?>
<p:tagLst xmlns:a="http://schemas.openxmlformats.org/drawingml/2006/main" xmlns:r="http://schemas.openxmlformats.org/officeDocument/2006/relationships" xmlns:p="http://schemas.openxmlformats.org/presentationml/2006/main">
  <p:tag name="TIMING" val="|16.5|24.8|22.5|9.5|28.6|24.7|11.7"/>
</p:tagLst>
</file>

<file path=ppt/tags/tag33.xml><?xml version="1.0" encoding="utf-8"?>
<p:tagLst xmlns:a="http://schemas.openxmlformats.org/drawingml/2006/main" xmlns:r="http://schemas.openxmlformats.org/officeDocument/2006/relationships" xmlns:p="http://schemas.openxmlformats.org/presentationml/2006/main">
  <p:tag name="TIMING" val="|7.2|4.4|8.7"/>
</p:tagLst>
</file>

<file path=ppt/tags/tag34.xml><?xml version="1.0" encoding="utf-8"?>
<p:tagLst xmlns:a="http://schemas.openxmlformats.org/drawingml/2006/main" xmlns:r="http://schemas.openxmlformats.org/officeDocument/2006/relationships" xmlns:p="http://schemas.openxmlformats.org/presentationml/2006/main">
  <p:tag name="TIMING" val="|5.2|3.5|5.9|9.6|3.5|5.4"/>
</p:tagLst>
</file>

<file path=ppt/tags/tag35.xml><?xml version="1.0" encoding="utf-8"?>
<p:tagLst xmlns:a="http://schemas.openxmlformats.org/drawingml/2006/main" xmlns:r="http://schemas.openxmlformats.org/officeDocument/2006/relationships" xmlns:p="http://schemas.openxmlformats.org/presentationml/2006/main">
  <p:tag name="TIMING" val="|4.3|30.3|22.4|5|2.6"/>
</p:tagLst>
</file>

<file path=ppt/tags/tag36.xml><?xml version="1.0" encoding="utf-8"?>
<p:tagLst xmlns:a="http://schemas.openxmlformats.org/drawingml/2006/main" xmlns:r="http://schemas.openxmlformats.org/officeDocument/2006/relationships" xmlns:p="http://schemas.openxmlformats.org/presentationml/2006/main">
  <p:tag name="TIMING" val="|5.2|3.5|5.9|9.6|3.5|5.4"/>
</p:tagLst>
</file>

<file path=ppt/tags/tag37.xml><?xml version="1.0" encoding="utf-8"?>
<p:tagLst xmlns:a="http://schemas.openxmlformats.org/drawingml/2006/main" xmlns:r="http://schemas.openxmlformats.org/officeDocument/2006/relationships" xmlns:p="http://schemas.openxmlformats.org/presentationml/2006/main">
  <p:tag name="TIMING" val="|3.7|2.1|5.7"/>
</p:tagLst>
</file>

<file path=ppt/tags/tag38.xml><?xml version="1.0" encoding="utf-8"?>
<p:tagLst xmlns:a="http://schemas.openxmlformats.org/drawingml/2006/main" xmlns:r="http://schemas.openxmlformats.org/officeDocument/2006/relationships" xmlns:p="http://schemas.openxmlformats.org/presentationml/2006/main">
  <p:tag name="TIMING" val="|2.1|1.9|4.7|15.9|2.3|5.2"/>
</p:tagLst>
</file>

<file path=ppt/tags/tag39.xml><?xml version="1.0" encoding="utf-8"?>
<p:tagLst xmlns:a="http://schemas.openxmlformats.org/drawingml/2006/main" xmlns:r="http://schemas.openxmlformats.org/officeDocument/2006/relationships" xmlns:p="http://schemas.openxmlformats.org/presentationml/2006/main">
  <p:tag name="TIMING" val="|3.4|20.3|12.8|6.4|11.8"/>
</p:tagLst>
</file>

<file path=ppt/tags/tag4.xml><?xml version="1.0" encoding="utf-8"?>
<p:tagLst xmlns:a="http://schemas.openxmlformats.org/drawingml/2006/main" xmlns:r="http://schemas.openxmlformats.org/officeDocument/2006/relationships" xmlns:p="http://schemas.openxmlformats.org/presentationml/2006/main">
  <p:tag name="TIMING" val="|34.7|8.7|16.3|12.4"/>
</p:tagLst>
</file>

<file path=ppt/tags/tag40.xml><?xml version="1.0" encoding="utf-8"?>
<p:tagLst xmlns:a="http://schemas.openxmlformats.org/drawingml/2006/main" xmlns:r="http://schemas.openxmlformats.org/officeDocument/2006/relationships" xmlns:p="http://schemas.openxmlformats.org/presentationml/2006/main">
  <p:tag name="TIMING" val="|5.2|3.5|5.9|9.6|3.5|5.4"/>
</p:tagLst>
</file>

<file path=ppt/tags/tag41.xml><?xml version="1.0" encoding="utf-8"?>
<p:tagLst xmlns:a="http://schemas.openxmlformats.org/drawingml/2006/main" xmlns:r="http://schemas.openxmlformats.org/officeDocument/2006/relationships" xmlns:p="http://schemas.openxmlformats.org/presentationml/2006/main">
  <p:tag name="TIMING" val="|32.9"/>
</p:tagLst>
</file>

<file path=ppt/tags/tag5.xml><?xml version="1.0" encoding="utf-8"?>
<p:tagLst xmlns:a="http://schemas.openxmlformats.org/drawingml/2006/main" xmlns:r="http://schemas.openxmlformats.org/officeDocument/2006/relationships" xmlns:p="http://schemas.openxmlformats.org/presentationml/2006/main">
  <p:tag name="TIMING" val="|24|47.5"/>
</p:tagLst>
</file>

<file path=ppt/tags/tag6.xml><?xml version="1.0" encoding="utf-8"?>
<p:tagLst xmlns:a="http://schemas.openxmlformats.org/drawingml/2006/main" xmlns:r="http://schemas.openxmlformats.org/officeDocument/2006/relationships" xmlns:p="http://schemas.openxmlformats.org/presentationml/2006/main">
  <p:tag name="TIMING" val="|30|41.5"/>
</p:tagLst>
</file>

<file path=ppt/tags/tag7.xml><?xml version="1.0" encoding="utf-8"?>
<p:tagLst xmlns:a="http://schemas.openxmlformats.org/drawingml/2006/main" xmlns:r="http://schemas.openxmlformats.org/officeDocument/2006/relationships" xmlns:p="http://schemas.openxmlformats.org/presentationml/2006/main">
  <p:tag name="TIMING" val="|27"/>
</p:tagLst>
</file>

<file path=ppt/tags/tag8.xml><?xml version="1.0" encoding="utf-8"?>
<p:tagLst xmlns:a="http://schemas.openxmlformats.org/drawingml/2006/main" xmlns:r="http://schemas.openxmlformats.org/officeDocument/2006/relationships" xmlns:p="http://schemas.openxmlformats.org/presentationml/2006/main">
  <p:tag name="TIMING" val="|18.4|22.5|17.9|9"/>
</p:tagLst>
</file>

<file path=ppt/tags/tag9.xml><?xml version="1.0" encoding="utf-8"?>
<p:tagLst xmlns:a="http://schemas.openxmlformats.org/drawingml/2006/main" xmlns:r="http://schemas.openxmlformats.org/officeDocument/2006/relationships" xmlns:p="http://schemas.openxmlformats.org/presentationml/2006/main">
  <p:tag name="TIMING" val="|4|10.9|18.5|6.2|5|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111823</TotalTime>
  <Words>2842</Words>
  <Application>Microsoft Office PowerPoint</Application>
  <PresentationFormat>On-screen Show (4:3)</PresentationFormat>
  <Paragraphs>432</Paragraphs>
  <Slides>49</Slides>
  <Notes>0</Notes>
  <HiddenSlides>0</HiddenSlides>
  <MMClips>49</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60" baseType="lpstr">
      <vt:lpstr>Arial</vt:lpstr>
      <vt:lpstr>Bookman Old Style</vt:lpstr>
      <vt:lpstr>Calibri</vt:lpstr>
      <vt:lpstr>Cambria</vt:lpstr>
      <vt:lpstr>Consolas</vt:lpstr>
      <vt:lpstr>Constantia</vt:lpstr>
      <vt:lpstr>Georgia</vt:lpstr>
      <vt:lpstr>Symbol</vt:lpstr>
      <vt:lpstr>Times New Roman</vt:lpstr>
      <vt:lpstr>Office Theme</vt:lpstr>
      <vt:lpstr>MathType 6.0 Equation</vt:lpstr>
      <vt:lpstr>Polynomial and exponential growth</vt:lpstr>
      <vt:lpstr>Introduction</vt:lpstr>
      <vt:lpstr>Fitting a polynomial</vt:lpstr>
      <vt:lpstr>Fitting linear combinations of functions</vt:lpstr>
      <vt:lpstr>Other forms of data</vt:lpstr>
      <vt:lpstr>Polynomial growth</vt:lpstr>
      <vt:lpstr>Polynomial growth</vt:lpstr>
      <vt:lpstr>Polynomial growth</vt:lpstr>
      <vt:lpstr>Polynomial growth</vt:lpstr>
      <vt:lpstr>Polynomial growth</vt:lpstr>
      <vt:lpstr>Polynomial growth</vt:lpstr>
      <vt:lpstr>Polynomial growth</vt:lpstr>
      <vt:lpstr>Polynomial growth</vt:lpstr>
      <vt:lpstr>Polynomial growth</vt:lpstr>
      <vt:lpstr>Polynomial growth</vt:lpstr>
      <vt:lpstr>Polynomial growth</vt:lpstr>
      <vt:lpstr>Polynomial growth</vt:lpstr>
      <vt:lpstr>Polynomial growth</vt:lpstr>
      <vt:lpstr>Polynomial growth</vt:lpstr>
      <vt:lpstr>Polynomial growth</vt:lpstr>
      <vt:lpstr>Polynomial growth</vt:lpstr>
      <vt:lpstr>Exponential growth or decay</vt:lpstr>
      <vt:lpstr>Exponential growth or decay</vt:lpstr>
      <vt:lpstr>Exponential growth or decay</vt:lpstr>
      <vt:lpstr>Exponential growth or decay</vt:lpstr>
      <vt:lpstr>Exponential growth or decay</vt:lpstr>
      <vt:lpstr>Exponential growth or decay</vt:lpstr>
      <vt:lpstr>Exponential growth or decay</vt:lpstr>
      <vt:lpstr>Exponential growth or decay</vt:lpstr>
      <vt:lpstr>Exponential growth or decay</vt:lpstr>
      <vt:lpstr>Exponential growth or decay</vt:lpstr>
      <vt:lpstr>Exponential growth or decay</vt:lpstr>
      <vt:lpstr>Exponential growth or decay</vt:lpstr>
      <vt:lpstr>Exponential growth or decay</vt:lpstr>
      <vt:lpstr>Exponential growth or decay</vt:lpstr>
      <vt:lpstr>Polynomial-logarithmic growth</vt:lpstr>
      <vt:lpstr>Example 1</vt:lpstr>
      <vt:lpstr>Example 1</vt:lpstr>
      <vt:lpstr>Example 1</vt:lpstr>
      <vt:lpstr>Example 1</vt:lpstr>
      <vt:lpstr>Example 2</vt:lpstr>
      <vt:lpstr>Example 2</vt:lpstr>
      <vt:lpstr>Example 2</vt:lpstr>
      <vt:lpstr>Example 2</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1915</cp:revision>
  <dcterms:created xsi:type="dcterms:W3CDTF">2020-04-30T19:27:29Z</dcterms:created>
  <dcterms:modified xsi:type="dcterms:W3CDTF">2021-06-17T15:34:37Z</dcterms:modified>
</cp:coreProperties>
</file>